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63" r:id="rId3"/>
    <p:sldId id="257" r:id="rId4"/>
    <p:sldId id="258" r:id="rId5"/>
    <p:sldId id="295" r:id="rId6"/>
    <p:sldId id="260" r:id="rId7"/>
    <p:sldId id="296" r:id="rId8"/>
    <p:sldId id="297" r:id="rId9"/>
    <p:sldId id="262" r:id="rId10"/>
    <p:sldId id="265" r:id="rId11"/>
    <p:sldId id="307" r:id="rId12"/>
    <p:sldId id="280" r:id="rId13"/>
    <p:sldId id="298" r:id="rId14"/>
    <p:sldId id="283" r:id="rId15"/>
    <p:sldId id="299" r:id="rId16"/>
    <p:sldId id="271" r:id="rId17"/>
    <p:sldId id="300" r:id="rId18"/>
    <p:sldId id="301" r:id="rId19"/>
    <p:sldId id="302" r:id="rId20"/>
    <p:sldId id="282" r:id="rId21"/>
    <p:sldId id="304" r:id="rId22"/>
    <p:sldId id="308" r:id="rId23"/>
    <p:sldId id="286" r:id="rId24"/>
    <p:sldId id="269" r:id="rId25"/>
    <p:sldId id="306" r:id="rId26"/>
    <p:sldId id="305" r:id="rId27"/>
    <p:sldId id="287" r:id="rId28"/>
    <p:sldId id="292" r:id="rId29"/>
    <p:sldId id="289" r:id="rId30"/>
    <p:sldId id="290" r:id="rId31"/>
    <p:sldId id="291" r:id="rId32"/>
    <p:sldId id="309" r:id="rId33"/>
    <p:sldId id="311" r:id="rId34"/>
    <p:sldId id="310" r:id="rId35"/>
    <p:sldId id="293" r:id="rId3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P Global" initials="SPP G" lastIdx="48" clrIdx="0">
    <p:extLst>
      <p:ext uri="{19B8F6BF-5375-455C-9EA6-DF929625EA0E}">
        <p15:presenceInfo xmlns:p15="http://schemas.microsoft.com/office/powerpoint/2012/main" userId="SPP Global" providerId="None"/>
      </p:ext>
    </p:extLst>
  </p:cmAuthor>
  <p:cmAuthor id="2" name="Responsable de Certificación y Calidad" initials="RdCyC" lastIdx="1" clrIdx="1">
    <p:extLst>
      <p:ext uri="{19B8F6BF-5375-455C-9EA6-DF929625EA0E}">
        <p15:presenceInfo xmlns:p15="http://schemas.microsoft.com/office/powerpoint/2012/main" userId="S::cert@spp.coop::2c13bfa0-2735-48e9-8c66-ab0f369b80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50" autoAdjust="0"/>
    <p:restoredTop sz="94660"/>
  </p:normalViewPr>
  <p:slideViewPr>
    <p:cSldViewPr snapToGrid="0">
      <p:cViewPr>
        <p:scale>
          <a:sx n="40" d="100"/>
          <a:sy n="40" d="100"/>
        </p:scale>
        <p:origin x="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0A49BF-C9DC-427B-859A-983A218F9570}" type="datetimeFigureOut">
              <a:rPr lang="es-MX" smtClean="0"/>
              <a:t>14/01/2020</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92F141-F7DB-4EE6-9AFD-97D17C03B9F8}" type="slidenum">
              <a:rPr lang="es-MX" smtClean="0"/>
              <a:t>‹Nº›</a:t>
            </a:fld>
            <a:endParaRPr lang="es-MX"/>
          </a:p>
        </p:txBody>
      </p:sp>
    </p:spTree>
    <p:extLst>
      <p:ext uri="{BB962C8B-B14F-4D97-AF65-F5344CB8AC3E}">
        <p14:creationId xmlns:p14="http://schemas.microsoft.com/office/powerpoint/2010/main" val="2016187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2933D1-EA82-4D4B-A75F-842176F49BA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47C53B9F-EE40-4B84-B3AC-826FFC3595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D7959E51-9BDC-4AC5-B397-F035574C9186}"/>
              </a:ext>
            </a:extLst>
          </p:cNvPr>
          <p:cNvSpPr>
            <a:spLocks noGrp="1"/>
          </p:cNvSpPr>
          <p:nvPr>
            <p:ph type="dt" sz="half" idx="10"/>
          </p:nvPr>
        </p:nvSpPr>
        <p:spPr/>
        <p:txBody>
          <a:bodyPr/>
          <a:lstStyle/>
          <a:p>
            <a:fld id="{6EDA41B0-98A2-4C8E-9478-9490D99D45C6}" type="datetimeFigureOut">
              <a:rPr lang="es-MX" smtClean="0"/>
              <a:t>14/01/2020</a:t>
            </a:fld>
            <a:endParaRPr lang="es-MX"/>
          </a:p>
        </p:txBody>
      </p:sp>
      <p:sp>
        <p:nvSpPr>
          <p:cNvPr id="5" name="Marcador de pie de página 4">
            <a:extLst>
              <a:ext uri="{FF2B5EF4-FFF2-40B4-BE49-F238E27FC236}">
                <a16:creationId xmlns:a16="http://schemas.microsoft.com/office/drawing/2014/main" id="{B707455C-1F5C-4D70-9306-9A570CDCE07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C871673-86C5-45F6-B3A0-6C2398F8E288}"/>
              </a:ext>
            </a:extLst>
          </p:cNvPr>
          <p:cNvSpPr>
            <a:spLocks noGrp="1"/>
          </p:cNvSpPr>
          <p:nvPr>
            <p:ph type="sldNum" sz="quarter" idx="12"/>
          </p:nvPr>
        </p:nvSpPr>
        <p:spPr/>
        <p:txBody>
          <a:bodyPr/>
          <a:lstStyle/>
          <a:p>
            <a:fld id="{85EF3A73-B447-4F2E-91B9-EF282B668F8C}" type="slidenum">
              <a:rPr lang="es-MX" smtClean="0"/>
              <a:t>‹Nº›</a:t>
            </a:fld>
            <a:endParaRPr lang="es-MX"/>
          </a:p>
        </p:txBody>
      </p:sp>
    </p:spTree>
    <p:extLst>
      <p:ext uri="{BB962C8B-B14F-4D97-AF65-F5344CB8AC3E}">
        <p14:creationId xmlns:p14="http://schemas.microsoft.com/office/powerpoint/2010/main" val="3450428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AF478A-BD5B-4B4F-BA2E-A17E41C658F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4A8E93F-1013-413A-A529-82B1DCDDC64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870EB24-AE9B-4BFC-8D62-B581FC3F8ACE}"/>
              </a:ext>
            </a:extLst>
          </p:cNvPr>
          <p:cNvSpPr>
            <a:spLocks noGrp="1"/>
          </p:cNvSpPr>
          <p:nvPr>
            <p:ph type="dt" sz="half" idx="10"/>
          </p:nvPr>
        </p:nvSpPr>
        <p:spPr/>
        <p:txBody>
          <a:bodyPr/>
          <a:lstStyle/>
          <a:p>
            <a:fld id="{6EDA41B0-98A2-4C8E-9478-9490D99D45C6}" type="datetimeFigureOut">
              <a:rPr lang="es-MX" smtClean="0"/>
              <a:t>14/01/2020</a:t>
            </a:fld>
            <a:endParaRPr lang="es-MX"/>
          </a:p>
        </p:txBody>
      </p:sp>
      <p:sp>
        <p:nvSpPr>
          <p:cNvPr id="5" name="Marcador de pie de página 4">
            <a:extLst>
              <a:ext uri="{FF2B5EF4-FFF2-40B4-BE49-F238E27FC236}">
                <a16:creationId xmlns:a16="http://schemas.microsoft.com/office/drawing/2014/main" id="{E814C033-AC6F-4F19-A1AE-97D8E0D78D1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CFD19DE-3C8A-4064-938C-8733D30B79FC}"/>
              </a:ext>
            </a:extLst>
          </p:cNvPr>
          <p:cNvSpPr>
            <a:spLocks noGrp="1"/>
          </p:cNvSpPr>
          <p:nvPr>
            <p:ph type="sldNum" sz="quarter" idx="12"/>
          </p:nvPr>
        </p:nvSpPr>
        <p:spPr/>
        <p:txBody>
          <a:bodyPr/>
          <a:lstStyle/>
          <a:p>
            <a:fld id="{85EF3A73-B447-4F2E-91B9-EF282B668F8C}" type="slidenum">
              <a:rPr lang="es-MX" smtClean="0"/>
              <a:t>‹Nº›</a:t>
            </a:fld>
            <a:endParaRPr lang="es-MX"/>
          </a:p>
        </p:txBody>
      </p:sp>
    </p:spTree>
    <p:extLst>
      <p:ext uri="{BB962C8B-B14F-4D97-AF65-F5344CB8AC3E}">
        <p14:creationId xmlns:p14="http://schemas.microsoft.com/office/powerpoint/2010/main" val="300741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ECAC9D8-12BF-453E-8650-D79AEA34B31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430F3DA-F0B9-4F35-91F3-D4FA3F2BFFD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32621FD-023B-4F92-982B-77C736DF17D4}"/>
              </a:ext>
            </a:extLst>
          </p:cNvPr>
          <p:cNvSpPr>
            <a:spLocks noGrp="1"/>
          </p:cNvSpPr>
          <p:nvPr>
            <p:ph type="dt" sz="half" idx="10"/>
          </p:nvPr>
        </p:nvSpPr>
        <p:spPr/>
        <p:txBody>
          <a:bodyPr/>
          <a:lstStyle/>
          <a:p>
            <a:fld id="{6EDA41B0-98A2-4C8E-9478-9490D99D45C6}" type="datetimeFigureOut">
              <a:rPr lang="es-MX" smtClean="0"/>
              <a:t>14/01/2020</a:t>
            </a:fld>
            <a:endParaRPr lang="es-MX"/>
          </a:p>
        </p:txBody>
      </p:sp>
      <p:sp>
        <p:nvSpPr>
          <p:cNvPr id="5" name="Marcador de pie de página 4">
            <a:extLst>
              <a:ext uri="{FF2B5EF4-FFF2-40B4-BE49-F238E27FC236}">
                <a16:creationId xmlns:a16="http://schemas.microsoft.com/office/drawing/2014/main" id="{D70E9CD1-ABF6-455A-ABC8-E484C69465D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B32FED5-C83C-418C-A21E-F77CBC41D923}"/>
              </a:ext>
            </a:extLst>
          </p:cNvPr>
          <p:cNvSpPr>
            <a:spLocks noGrp="1"/>
          </p:cNvSpPr>
          <p:nvPr>
            <p:ph type="sldNum" sz="quarter" idx="12"/>
          </p:nvPr>
        </p:nvSpPr>
        <p:spPr/>
        <p:txBody>
          <a:bodyPr/>
          <a:lstStyle/>
          <a:p>
            <a:fld id="{85EF3A73-B447-4F2E-91B9-EF282B668F8C}" type="slidenum">
              <a:rPr lang="es-MX" smtClean="0"/>
              <a:t>‹Nº›</a:t>
            </a:fld>
            <a:endParaRPr lang="es-MX"/>
          </a:p>
        </p:txBody>
      </p:sp>
    </p:spTree>
    <p:extLst>
      <p:ext uri="{BB962C8B-B14F-4D97-AF65-F5344CB8AC3E}">
        <p14:creationId xmlns:p14="http://schemas.microsoft.com/office/powerpoint/2010/main" val="3965133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A77759-8639-474E-80A6-4F0ECBD8047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E05BF70-DE8D-4E19-8A84-126403B257D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0FCDF50-AB4F-44DF-9D92-11296A0E1637}"/>
              </a:ext>
            </a:extLst>
          </p:cNvPr>
          <p:cNvSpPr>
            <a:spLocks noGrp="1"/>
          </p:cNvSpPr>
          <p:nvPr>
            <p:ph type="dt" sz="half" idx="10"/>
          </p:nvPr>
        </p:nvSpPr>
        <p:spPr/>
        <p:txBody>
          <a:bodyPr/>
          <a:lstStyle/>
          <a:p>
            <a:fld id="{6EDA41B0-98A2-4C8E-9478-9490D99D45C6}" type="datetimeFigureOut">
              <a:rPr lang="es-MX" smtClean="0"/>
              <a:t>14/01/2020</a:t>
            </a:fld>
            <a:endParaRPr lang="es-MX"/>
          </a:p>
        </p:txBody>
      </p:sp>
      <p:sp>
        <p:nvSpPr>
          <p:cNvPr id="5" name="Marcador de pie de página 4">
            <a:extLst>
              <a:ext uri="{FF2B5EF4-FFF2-40B4-BE49-F238E27FC236}">
                <a16:creationId xmlns:a16="http://schemas.microsoft.com/office/drawing/2014/main" id="{3AB541A9-DE1A-4436-8331-6EB89219D4D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C22CDC9-7B1C-456A-9983-D6F3F5A9F413}"/>
              </a:ext>
            </a:extLst>
          </p:cNvPr>
          <p:cNvSpPr>
            <a:spLocks noGrp="1"/>
          </p:cNvSpPr>
          <p:nvPr>
            <p:ph type="sldNum" sz="quarter" idx="12"/>
          </p:nvPr>
        </p:nvSpPr>
        <p:spPr/>
        <p:txBody>
          <a:bodyPr/>
          <a:lstStyle/>
          <a:p>
            <a:fld id="{85EF3A73-B447-4F2E-91B9-EF282B668F8C}" type="slidenum">
              <a:rPr lang="es-MX" smtClean="0"/>
              <a:t>‹Nº›</a:t>
            </a:fld>
            <a:endParaRPr lang="es-MX"/>
          </a:p>
        </p:txBody>
      </p:sp>
    </p:spTree>
    <p:extLst>
      <p:ext uri="{BB962C8B-B14F-4D97-AF65-F5344CB8AC3E}">
        <p14:creationId xmlns:p14="http://schemas.microsoft.com/office/powerpoint/2010/main" val="2136791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585381-EAE1-4C42-BB37-045DDC8AB7C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7B5EDC9E-FE87-4529-948D-AF7966493F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05A62A3-E469-4CCC-9FB1-366C85C6290E}"/>
              </a:ext>
            </a:extLst>
          </p:cNvPr>
          <p:cNvSpPr>
            <a:spLocks noGrp="1"/>
          </p:cNvSpPr>
          <p:nvPr>
            <p:ph type="dt" sz="half" idx="10"/>
          </p:nvPr>
        </p:nvSpPr>
        <p:spPr/>
        <p:txBody>
          <a:bodyPr/>
          <a:lstStyle/>
          <a:p>
            <a:fld id="{6EDA41B0-98A2-4C8E-9478-9490D99D45C6}" type="datetimeFigureOut">
              <a:rPr lang="es-MX" smtClean="0"/>
              <a:t>14/01/2020</a:t>
            </a:fld>
            <a:endParaRPr lang="es-MX"/>
          </a:p>
        </p:txBody>
      </p:sp>
      <p:sp>
        <p:nvSpPr>
          <p:cNvPr id="5" name="Marcador de pie de página 4">
            <a:extLst>
              <a:ext uri="{FF2B5EF4-FFF2-40B4-BE49-F238E27FC236}">
                <a16:creationId xmlns:a16="http://schemas.microsoft.com/office/drawing/2014/main" id="{FD95E49F-E06C-46D9-8981-F944D983D94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69C8101-2B7F-444F-97D2-EDDCF8F58AA7}"/>
              </a:ext>
            </a:extLst>
          </p:cNvPr>
          <p:cNvSpPr>
            <a:spLocks noGrp="1"/>
          </p:cNvSpPr>
          <p:nvPr>
            <p:ph type="sldNum" sz="quarter" idx="12"/>
          </p:nvPr>
        </p:nvSpPr>
        <p:spPr/>
        <p:txBody>
          <a:bodyPr/>
          <a:lstStyle/>
          <a:p>
            <a:fld id="{85EF3A73-B447-4F2E-91B9-EF282B668F8C}" type="slidenum">
              <a:rPr lang="es-MX" smtClean="0"/>
              <a:t>‹Nº›</a:t>
            </a:fld>
            <a:endParaRPr lang="es-MX"/>
          </a:p>
        </p:txBody>
      </p:sp>
    </p:spTree>
    <p:extLst>
      <p:ext uri="{BB962C8B-B14F-4D97-AF65-F5344CB8AC3E}">
        <p14:creationId xmlns:p14="http://schemas.microsoft.com/office/powerpoint/2010/main" val="1790832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5C8FA4-A19A-4AE7-97C0-3C94D54A487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394523B-425C-40E7-A4F1-8E225E75205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DD3DD480-7A1E-421F-952E-189FC08DFAE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28BADB68-5AA9-4082-8794-530D78E29EB1}"/>
              </a:ext>
            </a:extLst>
          </p:cNvPr>
          <p:cNvSpPr>
            <a:spLocks noGrp="1"/>
          </p:cNvSpPr>
          <p:nvPr>
            <p:ph type="dt" sz="half" idx="10"/>
          </p:nvPr>
        </p:nvSpPr>
        <p:spPr/>
        <p:txBody>
          <a:bodyPr/>
          <a:lstStyle/>
          <a:p>
            <a:fld id="{6EDA41B0-98A2-4C8E-9478-9490D99D45C6}" type="datetimeFigureOut">
              <a:rPr lang="es-MX" smtClean="0"/>
              <a:t>14/01/2020</a:t>
            </a:fld>
            <a:endParaRPr lang="es-MX"/>
          </a:p>
        </p:txBody>
      </p:sp>
      <p:sp>
        <p:nvSpPr>
          <p:cNvPr id="6" name="Marcador de pie de página 5">
            <a:extLst>
              <a:ext uri="{FF2B5EF4-FFF2-40B4-BE49-F238E27FC236}">
                <a16:creationId xmlns:a16="http://schemas.microsoft.com/office/drawing/2014/main" id="{05C5A2E0-852D-4B0B-A8A8-22E836466CB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9006925-1187-4A61-8A96-F84C291F5416}"/>
              </a:ext>
            </a:extLst>
          </p:cNvPr>
          <p:cNvSpPr>
            <a:spLocks noGrp="1"/>
          </p:cNvSpPr>
          <p:nvPr>
            <p:ph type="sldNum" sz="quarter" idx="12"/>
          </p:nvPr>
        </p:nvSpPr>
        <p:spPr/>
        <p:txBody>
          <a:bodyPr/>
          <a:lstStyle/>
          <a:p>
            <a:fld id="{85EF3A73-B447-4F2E-91B9-EF282B668F8C}" type="slidenum">
              <a:rPr lang="es-MX" smtClean="0"/>
              <a:t>‹Nº›</a:t>
            </a:fld>
            <a:endParaRPr lang="es-MX"/>
          </a:p>
        </p:txBody>
      </p:sp>
    </p:spTree>
    <p:extLst>
      <p:ext uri="{BB962C8B-B14F-4D97-AF65-F5344CB8AC3E}">
        <p14:creationId xmlns:p14="http://schemas.microsoft.com/office/powerpoint/2010/main" val="2443276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2AC754-7705-4ECE-ABBA-C0B155C41FD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93B244C-6318-46CA-BBC6-99DDDF6875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141ECB1-4BCC-487E-8459-A327447DF3F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6978B093-D000-4F22-9318-B59A03E1C8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E00B549-5E7E-4B48-BE8A-EA83F436D67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F0FB7AED-5C12-43E6-8EB6-5752FE0FAF21}"/>
              </a:ext>
            </a:extLst>
          </p:cNvPr>
          <p:cNvSpPr>
            <a:spLocks noGrp="1"/>
          </p:cNvSpPr>
          <p:nvPr>
            <p:ph type="dt" sz="half" idx="10"/>
          </p:nvPr>
        </p:nvSpPr>
        <p:spPr/>
        <p:txBody>
          <a:bodyPr/>
          <a:lstStyle/>
          <a:p>
            <a:fld id="{6EDA41B0-98A2-4C8E-9478-9490D99D45C6}" type="datetimeFigureOut">
              <a:rPr lang="es-MX" smtClean="0"/>
              <a:t>14/01/2020</a:t>
            </a:fld>
            <a:endParaRPr lang="es-MX"/>
          </a:p>
        </p:txBody>
      </p:sp>
      <p:sp>
        <p:nvSpPr>
          <p:cNvPr id="8" name="Marcador de pie de página 7">
            <a:extLst>
              <a:ext uri="{FF2B5EF4-FFF2-40B4-BE49-F238E27FC236}">
                <a16:creationId xmlns:a16="http://schemas.microsoft.com/office/drawing/2014/main" id="{E640308D-5067-4327-8864-4D04FB8D918C}"/>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74BFBF37-D3FE-4D82-A2BF-01E30CB26BA3}"/>
              </a:ext>
            </a:extLst>
          </p:cNvPr>
          <p:cNvSpPr>
            <a:spLocks noGrp="1"/>
          </p:cNvSpPr>
          <p:nvPr>
            <p:ph type="sldNum" sz="quarter" idx="12"/>
          </p:nvPr>
        </p:nvSpPr>
        <p:spPr/>
        <p:txBody>
          <a:bodyPr/>
          <a:lstStyle/>
          <a:p>
            <a:fld id="{85EF3A73-B447-4F2E-91B9-EF282B668F8C}" type="slidenum">
              <a:rPr lang="es-MX" smtClean="0"/>
              <a:t>‹Nº›</a:t>
            </a:fld>
            <a:endParaRPr lang="es-MX"/>
          </a:p>
        </p:txBody>
      </p:sp>
    </p:spTree>
    <p:extLst>
      <p:ext uri="{BB962C8B-B14F-4D97-AF65-F5344CB8AC3E}">
        <p14:creationId xmlns:p14="http://schemas.microsoft.com/office/powerpoint/2010/main" val="3290361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A04B19-DCDF-415B-854E-D38AF035AB8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D134A6E4-85A5-487D-B19F-1E8F06DE57E7}"/>
              </a:ext>
            </a:extLst>
          </p:cNvPr>
          <p:cNvSpPr>
            <a:spLocks noGrp="1"/>
          </p:cNvSpPr>
          <p:nvPr>
            <p:ph type="dt" sz="half" idx="10"/>
          </p:nvPr>
        </p:nvSpPr>
        <p:spPr/>
        <p:txBody>
          <a:bodyPr/>
          <a:lstStyle/>
          <a:p>
            <a:fld id="{6EDA41B0-98A2-4C8E-9478-9490D99D45C6}" type="datetimeFigureOut">
              <a:rPr lang="es-MX" smtClean="0"/>
              <a:t>14/01/2020</a:t>
            </a:fld>
            <a:endParaRPr lang="es-MX"/>
          </a:p>
        </p:txBody>
      </p:sp>
      <p:sp>
        <p:nvSpPr>
          <p:cNvPr id="4" name="Marcador de pie de página 3">
            <a:extLst>
              <a:ext uri="{FF2B5EF4-FFF2-40B4-BE49-F238E27FC236}">
                <a16:creationId xmlns:a16="http://schemas.microsoft.com/office/drawing/2014/main" id="{AA406C8D-69DC-4079-912B-43914E3B1C83}"/>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802C2105-193F-498A-8849-05B3C5134D77}"/>
              </a:ext>
            </a:extLst>
          </p:cNvPr>
          <p:cNvSpPr>
            <a:spLocks noGrp="1"/>
          </p:cNvSpPr>
          <p:nvPr>
            <p:ph type="sldNum" sz="quarter" idx="12"/>
          </p:nvPr>
        </p:nvSpPr>
        <p:spPr/>
        <p:txBody>
          <a:bodyPr/>
          <a:lstStyle/>
          <a:p>
            <a:fld id="{85EF3A73-B447-4F2E-91B9-EF282B668F8C}" type="slidenum">
              <a:rPr lang="es-MX" smtClean="0"/>
              <a:t>‹Nº›</a:t>
            </a:fld>
            <a:endParaRPr lang="es-MX"/>
          </a:p>
        </p:txBody>
      </p:sp>
    </p:spTree>
    <p:extLst>
      <p:ext uri="{BB962C8B-B14F-4D97-AF65-F5344CB8AC3E}">
        <p14:creationId xmlns:p14="http://schemas.microsoft.com/office/powerpoint/2010/main" val="403571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0C4CC7A-8846-48B8-B9D1-DDEDFB5FE471}"/>
              </a:ext>
            </a:extLst>
          </p:cNvPr>
          <p:cNvSpPr>
            <a:spLocks noGrp="1"/>
          </p:cNvSpPr>
          <p:nvPr>
            <p:ph type="dt" sz="half" idx="10"/>
          </p:nvPr>
        </p:nvSpPr>
        <p:spPr/>
        <p:txBody>
          <a:bodyPr/>
          <a:lstStyle/>
          <a:p>
            <a:fld id="{6EDA41B0-98A2-4C8E-9478-9490D99D45C6}" type="datetimeFigureOut">
              <a:rPr lang="es-MX" smtClean="0"/>
              <a:t>14/01/2020</a:t>
            </a:fld>
            <a:endParaRPr lang="es-MX"/>
          </a:p>
        </p:txBody>
      </p:sp>
      <p:sp>
        <p:nvSpPr>
          <p:cNvPr id="3" name="Marcador de pie de página 2">
            <a:extLst>
              <a:ext uri="{FF2B5EF4-FFF2-40B4-BE49-F238E27FC236}">
                <a16:creationId xmlns:a16="http://schemas.microsoft.com/office/drawing/2014/main" id="{5E3FC327-760E-424F-8082-B82F3DDFBF16}"/>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5D2F93B2-99B2-4ACD-A82B-B25066A603FE}"/>
              </a:ext>
            </a:extLst>
          </p:cNvPr>
          <p:cNvSpPr>
            <a:spLocks noGrp="1"/>
          </p:cNvSpPr>
          <p:nvPr>
            <p:ph type="sldNum" sz="quarter" idx="12"/>
          </p:nvPr>
        </p:nvSpPr>
        <p:spPr/>
        <p:txBody>
          <a:bodyPr/>
          <a:lstStyle/>
          <a:p>
            <a:fld id="{85EF3A73-B447-4F2E-91B9-EF282B668F8C}" type="slidenum">
              <a:rPr lang="es-MX" smtClean="0"/>
              <a:t>‹Nº›</a:t>
            </a:fld>
            <a:endParaRPr lang="es-MX"/>
          </a:p>
        </p:txBody>
      </p:sp>
    </p:spTree>
    <p:extLst>
      <p:ext uri="{BB962C8B-B14F-4D97-AF65-F5344CB8AC3E}">
        <p14:creationId xmlns:p14="http://schemas.microsoft.com/office/powerpoint/2010/main" val="767151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464518-BC41-4DE3-B147-14004EACA3B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AE46813-EB7C-4E1F-9369-3BE42CC3EF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25D3CCE7-3C35-460D-B427-91F374F022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9B85E3A-EF13-4245-B5D0-F794B4AE600E}"/>
              </a:ext>
            </a:extLst>
          </p:cNvPr>
          <p:cNvSpPr>
            <a:spLocks noGrp="1"/>
          </p:cNvSpPr>
          <p:nvPr>
            <p:ph type="dt" sz="half" idx="10"/>
          </p:nvPr>
        </p:nvSpPr>
        <p:spPr/>
        <p:txBody>
          <a:bodyPr/>
          <a:lstStyle/>
          <a:p>
            <a:fld id="{6EDA41B0-98A2-4C8E-9478-9490D99D45C6}" type="datetimeFigureOut">
              <a:rPr lang="es-MX" smtClean="0"/>
              <a:t>14/01/2020</a:t>
            </a:fld>
            <a:endParaRPr lang="es-MX"/>
          </a:p>
        </p:txBody>
      </p:sp>
      <p:sp>
        <p:nvSpPr>
          <p:cNvPr id="6" name="Marcador de pie de página 5">
            <a:extLst>
              <a:ext uri="{FF2B5EF4-FFF2-40B4-BE49-F238E27FC236}">
                <a16:creationId xmlns:a16="http://schemas.microsoft.com/office/drawing/2014/main" id="{96E03AF2-118F-4F64-A9B6-9674E858D3F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B5ADF1A-5F4A-422E-8B5E-F6B2CA987008}"/>
              </a:ext>
            </a:extLst>
          </p:cNvPr>
          <p:cNvSpPr>
            <a:spLocks noGrp="1"/>
          </p:cNvSpPr>
          <p:nvPr>
            <p:ph type="sldNum" sz="quarter" idx="12"/>
          </p:nvPr>
        </p:nvSpPr>
        <p:spPr/>
        <p:txBody>
          <a:bodyPr/>
          <a:lstStyle/>
          <a:p>
            <a:fld id="{85EF3A73-B447-4F2E-91B9-EF282B668F8C}" type="slidenum">
              <a:rPr lang="es-MX" smtClean="0"/>
              <a:t>‹Nº›</a:t>
            </a:fld>
            <a:endParaRPr lang="es-MX"/>
          </a:p>
        </p:txBody>
      </p:sp>
    </p:spTree>
    <p:extLst>
      <p:ext uri="{BB962C8B-B14F-4D97-AF65-F5344CB8AC3E}">
        <p14:creationId xmlns:p14="http://schemas.microsoft.com/office/powerpoint/2010/main" val="1348997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94B5F2-81A6-4A01-B0CD-4B9957B3D1C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9D36D85F-BC00-46C4-B68D-9FE99397E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84BB98F4-79B7-4B2A-B4B8-6C46396F11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C498675-20E2-4570-A2F0-4BD9C3C833AE}"/>
              </a:ext>
            </a:extLst>
          </p:cNvPr>
          <p:cNvSpPr>
            <a:spLocks noGrp="1"/>
          </p:cNvSpPr>
          <p:nvPr>
            <p:ph type="dt" sz="half" idx="10"/>
          </p:nvPr>
        </p:nvSpPr>
        <p:spPr/>
        <p:txBody>
          <a:bodyPr/>
          <a:lstStyle/>
          <a:p>
            <a:fld id="{6EDA41B0-98A2-4C8E-9478-9490D99D45C6}" type="datetimeFigureOut">
              <a:rPr lang="es-MX" smtClean="0"/>
              <a:t>14/01/2020</a:t>
            </a:fld>
            <a:endParaRPr lang="es-MX"/>
          </a:p>
        </p:txBody>
      </p:sp>
      <p:sp>
        <p:nvSpPr>
          <p:cNvPr id="6" name="Marcador de pie de página 5">
            <a:extLst>
              <a:ext uri="{FF2B5EF4-FFF2-40B4-BE49-F238E27FC236}">
                <a16:creationId xmlns:a16="http://schemas.microsoft.com/office/drawing/2014/main" id="{37133513-0AAA-477E-B797-E34EACB9145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8BB4F90-7B56-4F04-9407-0E5B9957B371}"/>
              </a:ext>
            </a:extLst>
          </p:cNvPr>
          <p:cNvSpPr>
            <a:spLocks noGrp="1"/>
          </p:cNvSpPr>
          <p:nvPr>
            <p:ph type="sldNum" sz="quarter" idx="12"/>
          </p:nvPr>
        </p:nvSpPr>
        <p:spPr/>
        <p:txBody>
          <a:bodyPr/>
          <a:lstStyle/>
          <a:p>
            <a:fld id="{85EF3A73-B447-4F2E-91B9-EF282B668F8C}" type="slidenum">
              <a:rPr lang="es-MX" smtClean="0"/>
              <a:t>‹Nº›</a:t>
            </a:fld>
            <a:endParaRPr lang="es-MX"/>
          </a:p>
        </p:txBody>
      </p:sp>
    </p:spTree>
    <p:extLst>
      <p:ext uri="{BB962C8B-B14F-4D97-AF65-F5344CB8AC3E}">
        <p14:creationId xmlns:p14="http://schemas.microsoft.com/office/powerpoint/2010/main" val="306620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76ADA0D-CB81-4D93-B897-240A932C6D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FC5DC8F5-A017-4C69-9B86-15E441DD34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DF1C1D9-CAC1-4137-8F90-DBDD91BFD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A41B0-98A2-4C8E-9478-9490D99D45C6}" type="datetimeFigureOut">
              <a:rPr lang="es-MX" smtClean="0"/>
              <a:t>14/01/2020</a:t>
            </a:fld>
            <a:endParaRPr lang="es-MX"/>
          </a:p>
        </p:txBody>
      </p:sp>
      <p:sp>
        <p:nvSpPr>
          <p:cNvPr id="5" name="Marcador de pie de página 4">
            <a:extLst>
              <a:ext uri="{FF2B5EF4-FFF2-40B4-BE49-F238E27FC236}">
                <a16:creationId xmlns:a16="http://schemas.microsoft.com/office/drawing/2014/main" id="{1E7D18CE-A943-4BC9-93FE-238354A41B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A32ED40C-43B7-4398-9373-60E9F1E056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F3A73-B447-4F2E-91B9-EF282B668F8C}" type="slidenum">
              <a:rPr lang="es-MX" smtClean="0"/>
              <a:t>‹Nº›</a:t>
            </a:fld>
            <a:endParaRPr lang="es-MX"/>
          </a:p>
        </p:txBody>
      </p:sp>
    </p:spTree>
    <p:extLst>
      <p:ext uri="{BB962C8B-B14F-4D97-AF65-F5344CB8AC3E}">
        <p14:creationId xmlns:p14="http://schemas.microsoft.com/office/powerpoint/2010/main" val="927197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wipo.int/edocs/lexdocs/laws/es/eu/eu122es.pdf" TargetMode="External"/><Relationship Id="rId2" Type="http://schemas.openxmlformats.org/officeDocument/2006/relationships/hyperlink" Target="https://www.group-integrity.com/fileadmin/web_data/Group_Certification/Downloads/Downloads_Extern/eu_guidance_document_on_ics-end.pdf"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A8C59A-5C21-4FE9-BDA5-3B46308E8B44}"/>
              </a:ext>
            </a:extLst>
          </p:cNvPr>
          <p:cNvSpPr>
            <a:spLocks noGrp="1"/>
          </p:cNvSpPr>
          <p:nvPr>
            <p:ph type="ctrTitle"/>
          </p:nvPr>
        </p:nvSpPr>
        <p:spPr>
          <a:xfrm>
            <a:off x="246743" y="1804119"/>
            <a:ext cx="7837460" cy="3810245"/>
          </a:xfrm>
        </p:spPr>
        <p:txBody>
          <a:bodyPr anchor="ctr">
            <a:noAutofit/>
          </a:bodyPr>
          <a:lstStyle/>
          <a:p>
            <a:pPr marL="358775" indent="-358775" algn="l"/>
            <a:r>
              <a:rPr lang="es-ES" sz="4800" b="1" i="1" dirty="0"/>
              <a:t>Taller : </a:t>
            </a:r>
            <a:br>
              <a:rPr lang="es-ES" sz="6600" dirty="0"/>
            </a:br>
            <a:r>
              <a:rPr lang="es-MX" sz="5400" dirty="0"/>
              <a:t>“Riesgos Cambios Certificación Grupal. </a:t>
            </a:r>
            <a:br>
              <a:rPr lang="es-MX" sz="5400" dirty="0"/>
            </a:br>
            <a:r>
              <a:rPr lang="es-MX" sz="5400" dirty="0"/>
              <a:t>Reglamento Orgánico UE 2021”</a:t>
            </a:r>
            <a:br>
              <a:rPr lang="es-MX" sz="5400" dirty="0"/>
            </a:br>
            <a:endParaRPr lang="es-MX" sz="6600" dirty="0"/>
          </a:p>
        </p:txBody>
      </p:sp>
      <p:pic>
        <p:nvPicPr>
          <p:cNvPr id="5" name="Imagen 4" descr="Imagen que contiene señal, dibujo&#10;&#10;Descripción generada automáticamente">
            <a:extLst>
              <a:ext uri="{FF2B5EF4-FFF2-40B4-BE49-F238E27FC236}">
                <a16:creationId xmlns:a16="http://schemas.microsoft.com/office/drawing/2014/main" id="{79241859-C9B3-4968-A2C0-8153A007BF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743" y="292500"/>
            <a:ext cx="1045029" cy="1033063"/>
          </a:xfrm>
          <a:prstGeom prst="rect">
            <a:avLst/>
          </a:prstGeom>
        </p:spPr>
      </p:pic>
      <p:pic>
        <p:nvPicPr>
          <p:cNvPr id="7" name="Imagen 6" descr="Imagen que contiene dibujo&#10;&#10;Descripción generada automáticamente">
            <a:extLst>
              <a:ext uri="{FF2B5EF4-FFF2-40B4-BE49-F238E27FC236}">
                <a16:creationId xmlns:a16="http://schemas.microsoft.com/office/drawing/2014/main" id="{7AD6B802-5547-4137-935C-23990FBD70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pic>
        <p:nvPicPr>
          <p:cNvPr id="9" name="Imagen 8" descr="Imagen que contiene dibujo, flor&#10;&#10;Descripción generada automáticamente">
            <a:extLst>
              <a:ext uri="{FF2B5EF4-FFF2-40B4-BE49-F238E27FC236}">
                <a16:creationId xmlns:a16="http://schemas.microsoft.com/office/drawing/2014/main" id="{E8CA92A8-5E1B-4299-B0D1-4174E35A19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78709" y="2444101"/>
            <a:ext cx="2956946" cy="1969798"/>
          </a:xfrm>
          <a:prstGeom prst="rect">
            <a:avLst/>
          </a:prstGeom>
        </p:spPr>
      </p:pic>
      <p:sp>
        <p:nvSpPr>
          <p:cNvPr id="3" name="Rectangle 2">
            <a:extLst>
              <a:ext uri="{FF2B5EF4-FFF2-40B4-BE49-F238E27FC236}">
                <a16:creationId xmlns:a16="http://schemas.microsoft.com/office/drawing/2014/main" id="{1D5A082E-0361-4EA9-8699-2FEF7F155CE3}"/>
              </a:ext>
            </a:extLst>
          </p:cNvPr>
          <p:cNvSpPr/>
          <p:nvPr/>
        </p:nvSpPr>
        <p:spPr>
          <a:xfrm>
            <a:off x="245600" y="5073862"/>
            <a:ext cx="11160478" cy="1200329"/>
          </a:xfrm>
          <a:prstGeom prst="rect">
            <a:avLst/>
          </a:prstGeom>
        </p:spPr>
        <p:txBody>
          <a:bodyPr wrap="square">
            <a:spAutoFit/>
          </a:bodyPr>
          <a:lstStyle/>
          <a:p>
            <a:r>
              <a:rPr lang="es-MX" sz="3600" b="1" dirty="0"/>
              <a:t>Análisis colectivo para la incidencia de la red SPP Global en la ley secundaria en elaboración </a:t>
            </a:r>
          </a:p>
        </p:txBody>
      </p:sp>
    </p:spTree>
    <p:extLst>
      <p:ext uri="{BB962C8B-B14F-4D97-AF65-F5344CB8AC3E}">
        <p14:creationId xmlns:p14="http://schemas.microsoft.com/office/powerpoint/2010/main" val="613075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7CCA057-9510-4F0E-ACF5-1088E44D9604}"/>
              </a:ext>
            </a:extLst>
          </p:cNvPr>
          <p:cNvSpPr>
            <a:spLocks noGrp="1"/>
          </p:cNvSpPr>
          <p:nvPr>
            <p:ph idx="1"/>
          </p:nvPr>
        </p:nvSpPr>
        <p:spPr>
          <a:xfrm>
            <a:off x="315685" y="1702418"/>
            <a:ext cx="10515600" cy="4351338"/>
          </a:xfrm>
        </p:spPr>
        <p:txBody>
          <a:bodyPr/>
          <a:lstStyle/>
          <a:p>
            <a:pPr marL="0" indent="0" algn="just">
              <a:buNone/>
            </a:pPr>
            <a:r>
              <a:rPr lang="es-ES" b="1" i="1" dirty="0"/>
              <a:t>El Organismo de Certificación </a:t>
            </a:r>
          </a:p>
          <a:p>
            <a:pPr algn="just"/>
            <a:r>
              <a:rPr lang="es-ES" dirty="0"/>
              <a:t>Lleva al menos una inspección anual del grupo</a:t>
            </a:r>
          </a:p>
          <a:p>
            <a:pPr algn="just"/>
            <a:r>
              <a:rPr lang="es-ES" dirty="0"/>
              <a:t>Cada año el OC debe definir y justificar una muestra orientada al riesgo de unidades de producción sujetas a sus inspecciones anuales. </a:t>
            </a:r>
          </a:p>
          <a:p>
            <a:pPr algn="just"/>
            <a:r>
              <a:rPr lang="es-ES" dirty="0"/>
              <a:t>Para una situación de riesgo normal, la muestra no debe ser inferior a la raíz cuadrada del numero de granjas en el grupo (mínimo 10)</a:t>
            </a:r>
          </a:p>
          <a:p>
            <a:pPr algn="just"/>
            <a:r>
              <a:rPr lang="es-ES" dirty="0"/>
              <a:t>El Organismo de Certificacion deberá tener una política sanciones documentadas frente a los grupo. En caso de que el SIC carezca de confiabilidad, se aplicará sanciones al grupo en su conjunto.</a:t>
            </a:r>
          </a:p>
          <a:p>
            <a:pPr algn="just"/>
            <a:endParaRPr lang="es-ES" dirty="0"/>
          </a:p>
          <a:p>
            <a:pPr algn="just"/>
            <a:endParaRPr lang="es-MX" dirty="0"/>
          </a:p>
        </p:txBody>
      </p:sp>
      <p:pic>
        <p:nvPicPr>
          <p:cNvPr id="4" name="Imagen 3" descr="Imagen que contiene señal, dibujo&#10;&#10;Descripción generada automáticamente">
            <a:extLst>
              <a:ext uri="{FF2B5EF4-FFF2-40B4-BE49-F238E27FC236}">
                <a16:creationId xmlns:a16="http://schemas.microsoft.com/office/drawing/2014/main" id="{C2E8929F-D537-4C19-9996-B15F3744B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685" y="365125"/>
            <a:ext cx="1045029" cy="1033063"/>
          </a:xfrm>
          <a:prstGeom prst="rect">
            <a:avLst/>
          </a:pr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
        <p:nvSpPr>
          <p:cNvPr id="9" name="Título 1">
            <a:extLst>
              <a:ext uri="{FF2B5EF4-FFF2-40B4-BE49-F238E27FC236}">
                <a16:creationId xmlns:a16="http://schemas.microsoft.com/office/drawing/2014/main" id="{DFD8E3AF-055B-4A67-B3C3-3B0571315531}"/>
              </a:ext>
            </a:extLst>
          </p:cNvPr>
          <p:cNvSpPr txBox="1">
            <a:spLocks/>
          </p:cNvSpPr>
          <p:nvPr/>
        </p:nvSpPr>
        <p:spPr>
          <a:xfrm>
            <a:off x="1534708" y="469699"/>
            <a:ext cx="9780528" cy="82391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b="1" dirty="0"/>
              <a:t>Regulación Actual Vigente </a:t>
            </a:r>
            <a:br>
              <a:rPr lang="es-ES" b="1" dirty="0"/>
            </a:br>
            <a:r>
              <a:rPr lang="es-ES" sz="2700" i="1" dirty="0">
                <a:solidFill>
                  <a:schemeClr val="bg2">
                    <a:lumMod val="50000"/>
                  </a:schemeClr>
                </a:solidFill>
              </a:rPr>
              <a:t>Reglamento CE No. 834/2007, CE No. 889/2008, </a:t>
            </a:r>
            <a:r>
              <a:rPr lang="es-MX" sz="2900" i="1" dirty="0">
                <a:solidFill>
                  <a:schemeClr val="bg2">
                    <a:lumMod val="50000"/>
                  </a:schemeClr>
                </a:solidFill>
              </a:rPr>
              <a:t>AGRI/03-64290/2003</a:t>
            </a:r>
            <a:endParaRPr lang="es-MX" b="1" i="1" dirty="0">
              <a:solidFill>
                <a:schemeClr val="bg2">
                  <a:lumMod val="50000"/>
                </a:schemeClr>
              </a:solidFill>
            </a:endParaRPr>
          </a:p>
        </p:txBody>
      </p:sp>
    </p:spTree>
    <p:extLst>
      <p:ext uri="{BB962C8B-B14F-4D97-AF65-F5344CB8AC3E}">
        <p14:creationId xmlns:p14="http://schemas.microsoft.com/office/powerpoint/2010/main" val="820604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D7C29B-8271-4AF4-A68B-8B603BEC17C6}"/>
              </a:ext>
            </a:extLst>
          </p:cNvPr>
          <p:cNvSpPr>
            <a:spLocks noGrp="1"/>
          </p:cNvSpPr>
          <p:nvPr>
            <p:ph type="title"/>
          </p:nvPr>
        </p:nvSpPr>
        <p:spPr>
          <a:xfrm>
            <a:off x="6746628" y="1783959"/>
            <a:ext cx="4645250" cy="3774630"/>
          </a:xfrm>
        </p:spPr>
        <p:txBody>
          <a:bodyPr vert="horz" lIns="91440" tIns="45720" rIns="91440" bIns="45720" rtlCol="0" anchor="b">
            <a:normAutofit fontScale="90000"/>
          </a:bodyPr>
          <a:lstStyle/>
          <a:p>
            <a:r>
              <a:rPr lang="es-419" b="1" dirty="0"/>
              <a:t>Nuevo </a:t>
            </a:r>
            <a:br>
              <a:rPr lang="es-MX" dirty="0"/>
            </a:br>
            <a:r>
              <a:rPr lang="es-419" b="1" dirty="0"/>
              <a:t>Reglamento Orgánico UE </a:t>
            </a:r>
            <a:br>
              <a:rPr lang="es-419" b="1" dirty="0"/>
            </a:br>
            <a:r>
              <a:rPr lang="es-ES" i="1" dirty="0">
                <a:solidFill>
                  <a:schemeClr val="tx1">
                    <a:lumMod val="50000"/>
                    <a:lumOff val="50000"/>
                  </a:schemeClr>
                </a:solidFill>
              </a:rPr>
              <a:t>Reglamento UE 2018/848 </a:t>
            </a:r>
            <a:br>
              <a:rPr lang="es-ES" i="1" dirty="0">
                <a:solidFill>
                  <a:schemeClr val="tx1">
                    <a:lumMod val="50000"/>
                    <a:lumOff val="50000"/>
                  </a:schemeClr>
                </a:solidFill>
              </a:rPr>
            </a:br>
            <a:r>
              <a:rPr lang="es-419" b="1" i="1" dirty="0">
                <a:solidFill>
                  <a:schemeClr val="tx1">
                    <a:lumMod val="50000"/>
                    <a:lumOff val="50000"/>
                  </a:schemeClr>
                </a:solidFill>
              </a:rPr>
              <a:t>Entrada en vigor:</a:t>
            </a:r>
            <a:br>
              <a:rPr lang="es-419" b="1" i="1" dirty="0">
                <a:solidFill>
                  <a:schemeClr val="tx1">
                    <a:lumMod val="50000"/>
                    <a:lumOff val="50000"/>
                  </a:schemeClr>
                </a:solidFill>
              </a:rPr>
            </a:br>
            <a:r>
              <a:rPr lang="es-419" b="1" i="1" dirty="0">
                <a:solidFill>
                  <a:schemeClr val="tx1">
                    <a:lumMod val="50000"/>
                    <a:lumOff val="50000"/>
                  </a:schemeClr>
                </a:solidFill>
              </a:rPr>
              <a:t>01/01/2021</a:t>
            </a:r>
            <a:endParaRPr lang="en-US" sz="6000" dirty="0"/>
          </a:p>
        </p:txBody>
      </p:sp>
      <p:pic>
        <p:nvPicPr>
          <p:cNvPr id="9" name="Marcador de contenido 8">
            <a:extLst>
              <a:ext uri="{FF2B5EF4-FFF2-40B4-BE49-F238E27FC236}">
                <a16:creationId xmlns:a16="http://schemas.microsoft.com/office/drawing/2014/main" id="{89596ADB-B799-46BB-BC70-545AA8B765A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19" y="-103517"/>
            <a:ext cx="6585507" cy="65101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Tree>
    <p:extLst>
      <p:ext uri="{BB962C8B-B14F-4D97-AF65-F5344CB8AC3E}">
        <p14:creationId xmlns:p14="http://schemas.microsoft.com/office/powerpoint/2010/main" val="2666504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A9276A91-C8A8-4A8C-8669-55C9642DD240}"/>
              </a:ext>
            </a:extLst>
          </p:cNvPr>
          <p:cNvSpPr>
            <a:spLocks noGrp="1"/>
          </p:cNvSpPr>
          <p:nvPr>
            <p:ph type="body" idx="1"/>
          </p:nvPr>
        </p:nvSpPr>
        <p:spPr>
          <a:xfrm>
            <a:off x="138780" y="1222880"/>
            <a:ext cx="8908045" cy="823912"/>
          </a:xfrm>
        </p:spPr>
        <p:txBody>
          <a:bodyPr>
            <a:normAutofit/>
          </a:bodyPr>
          <a:lstStyle/>
          <a:p>
            <a:r>
              <a:rPr lang="es-ES" sz="2800" i="1" dirty="0"/>
              <a:t>Requisitos para grupos de pequeños productores (1)</a:t>
            </a:r>
            <a:endParaRPr lang="es-MX" sz="2800" i="1" dirty="0"/>
          </a:p>
        </p:txBody>
      </p:sp>
      <p:sp>
        <p:nvSpPr>
          <p:cNvPr id="4" name="Marcador de contenido 3">
            <a:extLst>
              <a:ext uri="{FF2B5EF4-FFF2-40B4-BE49-F238E27FC236}">
                <a16:creationId xmlns:a16="http://schemas.microsoft.com/office/drawing/2014/main" id="{A9E1082E-EFF9-4056-9F3B-189C10812865}"/>
              </a:ext>
            </a:extLst>
          </p:cNvPr>
          <p:cNvSpPr>
            <a:spLocks noGrp="1"/>
          </p:cNvSpPr>
          <p:nvPr>
            <p:ph sz="half" idx="2"/>
          </p:nvPr>
        </p:nvSpPr>
        <p:spPr>
          <a:xfrm>
            <a:off x="138780" y="2255943"/>
            <a:ext cx="11172569" cy="4602057"/>
          </a:xfrm>
        </p:spPr>
        <p:txBody>
          <a:bodyPr>
            <a:normAutofit/>
          </a:bodyPr>
          <a:lstStyle/>
          <a:p>
            <a:pPr marL="0" indent="0">
              <a:buNone/>
            </a:pPr>
            <a:r>
              <a:rPr lang="es-ES" sz="3200" dirty="0"/>
              <a:t>El grupo de operadores estará compuesto únicamente por miembros que cumplan con uno de estos criterios: </a:t>
            </a:r>
          </a:p>
          <a:p>
            <a:r>
              <a:rPr lang="es-ES" sz="3200" dirty="0"/>
              <a:t>El coste de certificación individual represente más del 2 % del volumen de negocios de cada miembro, o </a:t>
            </a:r>
          </a:p>
          <a:p>
            <a:r>
              <a:rPr lang="es-ES" sz="3200" dirty="0"/>
              <a:t> Volumen de negocios de producción ecológica anual no mayor a     25 000 EUR (unos $ 30,000  USD)</a:t>
            </a:r>
          </a:p>
          <a:p>
            <a:r>
              <a:rPr lang="es-ES" sz="3200" dirty="0"/>
              <a:t>Límites del tamaño de la explotación (5 hectáreas, 0.5 hectáreas en el caso de invernaderos, o 15 hectáreas exclusivamente en el caso de pastos permanentes). </a:t>
            </a:r>
            <a:endParaRPr lang="es-MX" sz="3200" dirty="0"/>
          </a:p>
        </p:txBody>
      </p:sp>
      <p:pic>
        <p:nvPicPr>
          <p:cNvPr id="7" name="Imagen 6" descr="Imagen que contiene señal, dibujo&#10;&#10;Descripción generada automáticamente">
            <a:extLst>
              <a:ext uri="{FF2B5EF4-FFF2-40B4-BE49-F238E27FC236}">
                <a16:creationId xmlns:a16="http://schemas.microsoft.com/office/drawing/2014/main" id="{19A4621E-0433-42CD-849A-40E22033C2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780" y="365125"/>
            <a:ext cx="1045029" cy="1033063"/>
          </a:xfrm>
          <a:prstGeom prst="rect">
            <a:avLst/>
          </a:prstGeom>
        </p:spPr>
      </p:pic>
      <p:pic>
        <p:nvPicPr>
          <p:cNvPr id="8" name="Imagen 7" descr="Imagen que contiene dibujo&#10;&#10;Descripción generada automáticamente">
            <a:extLst>
              <a:ext uri="{FF2B5EF4-FFF2-40B4-BE49-F238E27FC236}">
                <a16:creationId xmlns:a16="http://schemas.microsoft.com/office/drawing/2014/main" id="{6EA60902-DFA1-4E09-A723-ACBB97152A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
        <p:nvSpPr>
          <p:cNvPr id="9" name="Título 1">
            <a:extLst>
              <a:ext uri="{FF2B5EF4-FFF2-40B4-BE49-F238E27FC236}">
                <a16:creationId xmlns:a16="http://schemas.microsoft.com/office/drawing/2014/main" id="{44923AB4-9819-40A3-A589-C6F097049895}"/>
              </a:ext>
            </a:extLst>
          </p:cNvPr>
          <p:cNvSpPr>
            <a:spLocks noGrp="1"/>
          </p:cNvSpPr>
          <p:nvPr>
            <p:ph type="title"/>
          </p:nvPr>
        </p:nvSpPr>
        <p:spPr>
          <a:xfrm>
            <a:off x="1401763" y="469900"/>
            <a:ext cx="9717087" cy="823913"/>
          </a:xfrm>
        </p:spPr>
        <p:txBody>
          <a:bodyPr>
            <a:normAutofit/>
          </a:bodyPr>
          <a:lstStyle/>
          <a:p>
            <a:r>
              <a:rPr lang="es-ES" b="1" dirty="0"/>
              <a:t>Reglamento Orgánico UE 2021 (Aprobado)</a:t>
            </a:r>
            <a:endParaRPr lang="es-MX" b="1" dirty="0"/>
          </a:p>
        </p:txBody>
      </p:sp>
    </p:spTree>
    <p:extLst>
      <p:ext uri="{BB962C8B-B14F-4D97-AF65-F5344CB8AC3E}">
        <p14:creationId xmlns:p14="http://schemas.microsoft.com/office/powerpoint/2010/main" val="3813269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A9276A91-C8A8-4A8C-8669-55C9642DD240}"/>
              </a:ext>
            </a:extLst>
          </p:cNvPr>
          <p:cNvSpPr>
            <a:spLocks noGrp="1"/>
          </p:cNvSpPr>
          <p:nvPr>
            <p:ph type="body" idx="1"/>
          </p:nvPr>
        </p:nvSpPr>
        <p:spPr>
          <a:xfrm>
            <a:off x="138780" y="1293813"/>
            <a:ext cx="8908045" cy="823912"/>
          </a:xfrm>
        </p:spPr>
        <p:txBody>
          <a:bodyPr>
            <a:normAutofit/>
          </a:bodyPr>
          <a:lstStyle/>
          <a:p>
            <a:r>
              <a:rPr lang="es-ES" sz="2800" i="1" dirty="0"/>
              <a:t>Requisitos para grupo de pequeños productores (2)</a:t>
            </a:r>
            <a:endParaRPr lang="es-MX" sz="2800" i="1" dirty="0"/>
          </a:p>
        </p:txBody>
      </p:sp>
      <p:sp>
        <p:nvSpPr>
          <p:cNvPr id="4" name="Marcador de contenido 3">
            <a:extLst>
              <a:ext uri="{FF2B5EF4-FFF2-40B4-BE49-F238E27FC236}">
                <a16:creationId xmlns:a16="http://schemas.microsoft.com/office/drawing/2014/main" id="{A9E1082E-EFF9-4056-9F3B-189C10812865}"/>
              </a:ext>
            </a:extLst>
          </p:cNvPr>
          <p:cNvSpPr>
            <a:spLocks noGrp="1"/>
          </p:cNvSpPr>
          <p:nvPr>
            <p:ph sz="half" idx="2"/>
          </p:nvPr>
        </p:nvSpPr>
        <p:spPr>
          <a:xfrm>
            <a:off x="93287" y="2326876"/>
            <a:ext cx="11354075" cy="3614465"/>
          </a:xfrm>
        </p:spPr>
        <p:txBody>
          <a:bodyPr>
            <a:noAutofit/>
          </a:bodyPr>
          <a:lstStyle/>
          <a:p>
            <a:r>
              <a:rPr lang="es-ES" sz="3000" dirty="0"/>
              <a:t>Estará dotado de personalidad jurídica</a:t>
            </a:r>
          </a:p>
          <a:p>
            <a:r>
              <a:rPr lang="es-ES" sz="3000" dirty="0"/>
              <a:t>Estará compuesto únicamente por miembros que desarrollen sus actividades de producción en lugares próximos geográficamente</a:t>
            </a:r>
          </a:p>
          <a:p>
            <a:r>
              <a:rPr lang="es-ES" sz="3000" dirty="0"/>
              <a:t>Establecerá un sistema conjunto de comercialización para los productos que produce el grupo</a:t>
            </a:r>
          </a:p>
          <a:p>
            <a:r>
              <a:rPr lang="es-ES" sz="3000" dirty="0"/>
              <a:t>Establecerá un sistema de controles. Un encargado u organismo identificados se deberá encargar  de comprobar el cumplimiento del Reglamento Orgánico UE por parte de cada uno de los miembros del grupo. </a:t>
            </a:r>
            <a:endParaRPr lang="es-MX" sz="3000" dirty="0"/>
          </a:p>
        </p:txBody>
      </p:sp>
      <p:pic>
        <p:nvPicPr>
          <p:cNvPr id="7" name="Imagen 6" descr="Imagen que contiene señal, dibujo&#10;&#10;Descripción generada automáticamente">
            <a:extLst>
              <a:ext uri="{FF2B5EF4-FFF2-40B4-BE49-F238E27FC236}">
                <a16:creationId xmlns:a16="http://schemas.microsoft.com/office/drawing/2014/main" id="{19A4621E-0433-42CD-849A-40E22033C2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780" y="365125"/>
            <a:ext cx="1045029" cy="1033063"/>
          </a:xfrm>
          <a:prstGeom prst="rect">
            <a:avLst/>
          </a:prstGeom>
        </p:spPr>
      </p:pic>
      <p:pic>
        <p:nvPicPr>
          <p:cNvPr id="8" name="Imagen 7" descr="Imagen que contiene dibujo&#10;&#10;Descripción generada automáticamente">
            <a:extLst>
              <a:ext uri="{FF2B5EF4-FFF2-40B4-BE49-F238E27FC236}">
                <a16:creationId xmlns:a16="http://schemas.microsoft.com/office/drawing/2014/main" id="{6EA60902-DFA1-4E09-A723-ACBB97152A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
        <p:nvSpPr>
          <p:cNvPr id="9" name="Título 1">
            <a:extLst>
              <a:ext uri="{FF2B5EF4-FFF2-40B4-BE49-F238E27FC236}">
                <a16:creationId xmlns:a16="http://schemas.microsoft.com/office/drawing/2014/main" id="{44923AB4-9819-40A3-A589-C6F097049895}"/>
              </a:ext>
            </a:extLst>
          </p:cNvPr>
          <p:cNvSpPr>
            <a:spLocks noGrp="1"/>
          </p:cNvSpPr>
          <p:nvPr>
            <p:ph type="title"/>
          </p:nvPr>
        </p:nvSpPr>
        <p:spPr>
          <a:xfrm>
            <a:off x="1401763" y="469900"/>
            <a:ext cx="9717087" cy="823913"/>
          </a:xfrm>
        </p:spPr>
        <p:txBody>
          <a:bodyPr>
            <a:normAutofit/>
          </a:bodyPr>
          <a:lstStyle/>
          <a:p>
            <a:r>
              <a:rPr lang="es-ES" b="1" dirty="0"/>
              <a:t>Reglamento Orgánico UE 2021 (Aprobado)</a:t>
            </a:r>
            <a:endParaRPr lang="es-MX" b="1" dirty="0"/>
          </a:p>
        </p:txBody>
      </p:sp>
    </p:spTree>
    <p:extLst>
      <p:ext uri="{BB962C8B-B14F-4D97-AF65-F5344CB8AC3E}">
        <p14:creationId xmlns:p14="http://schemas.microsoft.com/office/powerpoint/2010/main" val="2936857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D3077747-8E35-4F94-BA98-3632506B4D07}"/>
              </a:ext>
            </a:extLst>
          </p:cNvPr>
          <p:cNvSpPr>
            <a:spLocks noGrp="1"/>
          </p:cNvSpPr>
          <p:nvPr>
            <p:ph type="body" sz="quarter" idx="3"/>
          </p:nvPr>
        </p:nvSpPr>
        <p:spPr>
          <a:xfrm>
            <a:off x="326695" y="1425024"/>
            <a:ext cx="10718273" cy="823912"/>
          </a:xfrm>
        </p:spPr>
        <p:txBody>
          <a:bodyPr>
            <a:normAutofit/>
          </a:bodyPr>
          <a:lstStyle/>
          <a:p>
            <a:r>
              <a:rPr lang="es-ES" sz="2800" dirty="0"/>
              <a:t>Impacto de los Requisitos </a:t>
            </a:r>
            <a:r>
              <a:rPr lang="es-ES" sz="2800" i="1" dirty="0"/>
              <a:t>para grupos de pequeños productores</a:t>
            </a:r>
            <a:r>
              <a:rPr lang="es-ES" sz="2800" dirty="0"/>
              <a:t> </a:t>
            </a:r>
            <a:endParaRPr lang="es-MX" sz="2800" dirty="0"/>
          </a:p>
        </p:txBody>
      </p:sp>
      <p:sp>
        <p:nvSpPr>
          <p:cNvPr id="6" name="Marcador de contenido 5">
            <a:extLst>
              <a:ext uri="{FF2B5EF4-FFF2-40B4-BE49-F238E27FC236}">
                <a16:creationId xmlns:a16="http://schemas.microsoft.com/office/drawing/2014/main" id="{DFCB3E25-C5A8-4BF5-8820-6F3AA4A1F6D5}"/>
              </a:ext>
            </a:extLst>
          </p:cNvPr>
          <p:cNvSpPr>
            <a:spLocks noGrp="1"/>
          </p:cNvSpPr>
          <p:nvPr>
            <p:ph sz="quarter" idx="4"/>
          </p:nvPr>
        </p:nvSpPr>
        <p:spPr>
          <a:xfrm>
            <a:off x="326695" y="2380146"/>
            <a:ext cx="10520512" cy="3789159"/>
          </a:xfrm>
        </p:spPr>
        <p:txBody>
          <a:bodyPr>
            <a:noAutofit/>
          </a:bodyPr>
          <a:lstStyle/>
          <a:p>
            <a:r>
              <a:rPr lang="es-ES" sz="3200" dirty="0"/>
              <a:t>Aquellos grupos que estén manejados por Procesadores/Exportadores no podrán certificarse como orgánicos si la certificación no está a nombre del grupo de productores.</a:t>
            </a:r>
          </a:p>
          <a:p>
            <a:r>
              <a:rPr lang="es-ES" sz="3200" dirty="0"/>
              <a:t>Los grupos tengan (algunos) miembros (ligeramente) mas grandes al limite establecido tendrán que pagar de manera complementaria por un tipo simple de “certificación externa” y/o excluir a estos miembros del grupo. Otras certificaciones, como FT, sí permiten que sean parte. </a:t>
            </a:r>
          </a:p>
          <a:p>
            <a:endParaRPr lang="es-ES" sz="3200" dirty="0"/>
          </a:p>
        </p:txBody>
      </p:sp>
      <p:pic>
        <p:nvPicPr>
          <p:cNvPr id="7" name="Imagen 6" descr="Imagen que contiene señal, dibujo&#10;&#10;Descripción generada automáticamente">
            <a:extLst>
              <a:ext uri="{FF2B5EF4-FFF2-40B4-BE49-F238E27FC236}">
                <a16:creationId xmlns:a16="http://schemas.microsoft.com/office/drawing/2014/main" id="{19A4621E-0433-42CD-849A-40E22033C2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780" y="365125"/>
            <a:ext cx="1045029" cy="1033063"/>
          </a:xfrm>
          <a:prstGeom prst="rect">
            <a:avLst/>
          </a:prstGeom>
        </p:spPr>
      </p:pic>
      <p:pic>
        <p:nvPicPr>
          <p:cNvPr id="8" name="Imagen 7" descr="Imagen que contiene dibujo&#10;&#10;Descripción generada automáticamente">
            <a:extLst>
              <a:ext uri="{FF2B5EF4-FFF2-40B4-BE49-F238E27FC236}">
                <a16:creationId xmlns:a16="http://schemas.microsoft.com/office/drawing/2014/main" id="{6EA60902-DFA1-4E09-A723-ACBB97152A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
        <p:nvSpPr>
          <p:cNvPr id="9" name="Título 1">
            <a:extLst>
              <a:ext uri="{FF2B5EF4-FFF2-40B4-BE49-F238E27FC236}">
                <a16:creationId xmlns:a16="http://schemas.microsoft.com/office/drawing/2014/main" id="{B3D44199-9DEF-4639-840D-8081995A7D96}"/>
              </a:ext>
            </a:extLst>
          </p:cNvPr>
          <p:cNvSpPr>
            <a:spLocks noGrp="1"/>
          </p:cNvSpPr>
          <p:nvPr>
            <p:ph type="title"/>
          </p:nvPr>
        </p:nvSpPr>
        <p:spPr>
          <a:xfrm>
            <a:off x="1401763" y="469900"/>
            <a:ext cx="9717087" cy="823913"/>
          </a:xfrm>
        </p:spPr>
        <p:txBody>
          <a:bodyPr>
            <a:normAutofit/>
          </a:bodyPr>
          <a:lstStyle/>
          <a:p>
            <a:r>
              <a:rPr lang="es-ES" b="1" dirty="0"/>
              <a:t>Reglamento Orgánico UE 2021 (Aprobado)</a:t>
            </a:r>
            <a:endParaRPr lang="es-MX" b="1" dirty="0"/>
          </a:p>
        </p:txBody>
      </p:sp>
    </p:spTree>
    <p:extLst>
      <p:ext uri="{BB962C8B-B14F-4D97-AF65-F5344CB8AC3E}">
        <p14:creationId xmlns:p14="http://schemas.microsoft.com/office/powerpoint/2010/main" val="1755390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A9276A91-C8A8-4A8C-8669-55C9642DD240}"/>
              </a:ext>
            </a:extLst>
          </p:cNvPr>
          <p:cNvSpPr>
            <a:spLocks noGrp="1"/>
          </p:cNvSpPr>
          <p:nvPr>
            <p:ph type="body" idx="1"/>
          </p:nvPr>
        </p:nvSpPr>
        <p:spPr>
          <a:xfrm>
            <a:off x="4187283" y="913607"/>
            <a:ext cx="5157787" cy="823912"/>
          </a:xfrm>
        </p:spPr>
        <p:txBody>
          <a:bodyPr>
            <a:normAutofit/>
          </a:bodyPr>
          <a:lstStyle/>
          <a:p>
            <a:r>
              <a:rPr lang="es-ES" sz="3200" i="1" dirty="0"/>
              <a:t>Acuerdos Comerciales </a:t>
            </a:r>
            <a:endParaRPr lang="es-MX" sz="3200" i="1" dirty="0"/>
          </a:p>
        </p:txBody>
      </p:sp>
      <p:pic>
        <p:nvPicPr>
          <p:cNvPr id="7" name="Imagen 6" descr="Imagen que contiene señal, dibujo&#10;&#10;Descripción generada automáticamente">
            <a:extLst>
              <a:ext uri="{FF2B5EF4-FFF2-40B4-BE49-F238E27FC236}">
                <a16:creationId xmlns:a16="http://schemas.microsoft.com/office/drawing/2014/main" id="{19A4621E-0433-42CD-849A-40E22033C2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780" y="365125"/>
            <a:ext cx="1045029" cy="1033063"/>
          </a:xfrm>
          <a:prstGeom prst="rect">
            <a:avLst/>
          </a:prstGeom>
        </p:spPr>
      </p:pic>
      <p:sp>
        <p:nvSpPr>
          <p:cNvPr id="9" name="Título 1">
            <a:extLst>
              <a:ext uri="{FF2B5EF4-FFF2-40B4-BE49-F238E27FC236}">
                <a16:creationId xmlns:a16="http://schemas.microsoft.com/office/drawing/2014/main" id="{135C9C42-E287-479E-BDD0-A6BAF443892C}"/>
              </a:ext>
            </a:extLst>
          </p:cNvPr>
          <p:cNvSpPr>
            <a:spLocks noGrp="1"/>
          </p:cNvSpPr>
          <p:nvPr>
            <p:ph type="title"/>
          </p:nvPr>
        </p:nvSpPr>
        <p:spPr>
          <a:xfrm>
            <a:off x="1327880" y="0"/>
            <a:ext cx="9717088" cy="1325563"/>
          </a:xfrm>
        </p:spPr>
        <p:txBody>
          <a:bodyPr>
            <a:normAutofit/>
          </a:bodyPr>
          <a:lstStyle/>
          <a:p>
            <a:r>
              <a:rPr lang="es-ES" b="1" dirty="0"/>
              <a:t>Reglamento Orgánico UE 2021 (Aprobado)</a:t>
            </a:r>
            <a:endParaRPr lang="es-MX" b="1" dirty="0"/>
          </a:p>
        </p:txBody>
      </p:sp>
      <p:graphicFrame>
        <p:nvGraphicFramePr>
          <p:cNvPr id="2" name="Tabla 9">
            <a:extLst>
              <a:ext uri="{FF2B5EF4-FFF2-40B4-BE49-F238E27FC236}">
                <a16:creationId xmlns:a16="http://schemas.microsoft.com/office/drawing/2014/main" id="{D69E772C-72F1-4BDC-9353-A400CBE68E75}"/>
              </a:ext>
            </a:extLst>
          </p:cNvPr>
          <p:cNvGraphicFramePr>
            <a:graphicFrameLocks noGrp="1"/>
          </p:cNvGraphicFramePr>
          <p:nvPr>
            <p:extLst>
              <p:ext uri="{D42A27DB-BD31-4B8C-83A1-F6EECF244321}">
                <p14:modId xmlns:p14="http://schemas.microsoft.com/office/powerpoint/2010/main" val="3883285485"/>
              </p:ext>
            </p:extLst>
          </p:nvPr>
        </p:nvGraphicFramePr>
        <p:xfrm>
          <a:off x="1327880" y="1838281"/>
          <a:ext cx="10027508" cy="4425989"/>
        </p:xfrm>
        <a:graphic>
          <a:graphicData uri="http://schemas.openxmlformats.org/drawingml/2006/table">
            <a:tbl>
              <a:tblPr firstRow="1" bandRow="1">
                <a:tableStyleId>{C083E6E3-FA7D-4D7B-A595-EF9225AFEA82}</a:tableStyleId>
              </a:tblPr>
              <a:tblGrid>
                <a:gridCol w="5013754">
                  <a:extLst>
                    <a:ext uri="{9D8B030D-6E8A-4147-A177-3AD203B41FA5}">
                      <a16:colId xmlns:a16="http://schemas.microsoft.com/office/drawing/2014/main" val="1534421812"/>
                    </a:ext>
                  </a:extLst>
                </a:gridCol>
                <a:gridCol w="5013754">
                  <a:extLst>
                    <a:ext uri="{9D8B030D-6E8A-4147-A177-3AD203B41FA5}">
                      <a16:colId xmlns:a16="http://schemas.microsoft.com/office/drawing/2014/main" val="1565028556"/>
                    </a:ext>
                  </a:extLst>
                </a:gridCol>
              </a:tblGrid>
              <a:tr h="420003">
                <a:tc>
                  <a:txBody>
                    <a:bodyPr/>
                    <a:lstStyle/>
                    <a:p>
                      <a:pPr algn="ctr"/>
                      <a:r>
                        <a:rPr lang="es-ES" sz="2400" dirty="0"/>
                        <a:t>Nueva Regulación aprobada</a:t>
                      </a:r>
                      <a:endParaRPr lang="es-MX" sz="2400" dirty="0"/>
                    </a:p>
                  </a:txBody>
                  <a:tcPr/>
                </a:tc>
                <a:tc>
                  <a:txBody>
                    <a:bodyPr/>
                    <a:lstStyle/>
                    <a:p>
                      <a:pPr algn="ctr"/>
                      <a:r>
                        <a:rPr lang="es-ES" sz="2400" dirty="0"/>
                        <a:t>Impacto </a:t>
                      </a:r>
                      <a:endParaRPr lang="es-MX" sz="2400" dirty="0"/>
                    </a:p>
                  </a:txBody>
                  <a:tcPr/>
                </a:tc>
                <a:extLst>
                  <a:ext uri="{0D108BD9-81ED-4DB2-BD59-A6C34878D82A}">
                    <a16:rowId xmlns:a16="http://schemas.microsoft.com/office/drawing/2014/main" val="121502135"/>
                  </a:ext>
                </a:extLst>
              </a:tr>
              <a:tr h="2003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dirty="0"/>
                        <a:t>Habrá acuerdos comerciales con países terceros, pero ya no habrá acuerdos de equivalencia.</a:t>
                      </a:r>
                    </a:p>
                    <a:p>
                      <a:endParaRPr lang="es-MX"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dirty="0"/>
                        <a:t>Será más complicado tener acuerdos comerciales en el futuro, en comparación con los acuerdos de equivalencia que se tenían anteriormente. </a:t>
                      </a:r>
                    </a:p>
                    <a:p>
                      <a:endParaRPr lang="es-MX" sz="2400" dirty="0"/>
                    </a:p>
                  </a:txBody>
                  <a:tcPr/>
                </a:tc>
                <a:extLst>
                  <a:ext uri="{0D108BD9-81ED-4DB2-BD59-A6C34878D82A}">
                    <a16:rowId xmlns:a16="http://schemas.microsoft.com/office/drawing/2014/main" val="557605761"/>
                  </a:ext>
                </a:extLst>
              </a:tr>
              <a:tr h="16827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dirty="0"/>
                        <a:t>La regulación de la UE se aplicará de manera casi idéntica dentro y fuera de la Unión Europea</a:t>
                      </a:r>
                    </a:p>
                    <a:p>
                      <a:endParaRPr lang="es-MX"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dirty="0"/>
                        <a:t>Los organismos de control no podrán tener flexibilidad a partir de realidades distintas a la europea (del oeste)</a:t>
                      </a:r>
                    </a:p>
                    <a:p>
                      <a:endParaRPr lang="es-MX" sz="2400" dirty="0"/>
                    </a:p>
                  </a:txBody>
                  <a:tcPr/>
                </a:tc>
                <a:extLst>
                  <a:ext uri="{0D108BD9-81ED-4DB2-BD59-A6C34878D82A}">
                    <a16:rowId xmlns:a16="http://schemas.microsoft.com/office/drawing/2014/main" val="1055426158"/>
                  </a:ext>
                </a:extLst>
              </a:tr>
            </a:tbl>
          </a:graphicData>
        </a:graphic>
      </p:graphicFrame>
      <p:pic>
        <p:nvPicPr>
          <p:cNvPr id="8" name="Imagen 7" descr="Imagen que contiene dibujo&#10;&#10;Descripción generada automáticamente">
            <a:extLst>
              <a:ext uri="{FF2B5EF4-FFF2-40B4-BE49-F238E27FC236}">
                <a16:creationId xmlns:a16="http://schemas.microsoft.com/office/drawing/2014/main" id="{6EA60902-DFA1-4E09-A723-ACBB97152A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4423" y="6385008"/>
            <a:ext cx="1802864" cy="277563"/>
          </a:xfrm>
          <a:prstGeom prst="rect">
            <a:avLst/>
          </a:prstGeom>
        </p:spPr>
      </p:pic>
    </p:spTree>
    <p:extLst>
      <p:ext uri="{BB962C8B-B14F-4D97-AF65-F5344CB8AC3E}">
        <p14:creationId xmlns:p14="http://schemas.microsoft.com/office/powerpoint/2010/main" val="4117151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0E512BE7-F05A-4A7B-B40D-B05F052225C8}"/>
              </a:ext>
            </a:extLst>
          </p:cNvPr>
          <p:cNvSpPr>
            <a:spLocks noGrp="1"/>
          </p:cNvSpPr>
          <p:nvPr>
            <p:ph type="title"/>
          </p:nvPr>
        </p:nvSpPr>
        <p:spPr>
          <a:xfrm>
            <a:off x="6713732" y="2729123"/>
            <a:ext cx="4645250" cy="2889114"/>
          </a:xfrm>
        </p:spPr>
        <p:txBody>
          <a:bodyPr vert="horz" lIns="91440" tIns="45720" rIns="91440" bIns="45720" rtlCol="0" anchor="b">
            <a:normAutofit fontScale="90000"/>
          </a:bodyPr>
          <a:lstStyle/>
          <a:p>
            <a:r>
              <a:rPr lang="es-419" b="1" dirty="0"/>
              <a:t>Análisis de los </a:t>
            </a:r>
            <a:br>
              <a:rPr lang="es-MX" dirty="0"/>
            </a:br>
            <a:r>
              <a:rPr lang="es-419" b="1" dirty="0"/>
              <a:t>principales cambios </a:t>
            </a:r>
            <a:br>
              <a:rPr lang="es-MX" dirty="0"/>
            </a:br>
            <a:r>
              <a:rPr lang="es-419" b="1" dirty="0"/>
              <a:t>en discusión para la regulación </a:t>
            </a:r>
            <a:br>
              <a:rPr lang="es-MX" dirty="0"/>
            </a:br>
            <a:r>
              <a:rPr lang="es-419" b="1" dirty="0"/>
              <a:t>secundaria para la certificacion </a:t>
            </a:r>
            <a:br>
              <a:rPr lang="es-MX" dirty="0"/>
            </a:br>
            <a:r>
              <a:rPr lang="es-419" b="1" dirty="0"/>
              <a:t>grupal</a:t>
            </a:r>
            <a:endParaRPr lang="en-US" sz="4200" dirty="0"/>
          </a:p>
        </p:txBody>
      </p:sp>
      <p:sp>
        <p:nvSpPr>
          <p:cNvPr id="14" name="Freeform: Shape 13">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Marcador de contenido 8" descr="Imagen que contiene alimentos&#10;&#10;Descripción generada automáticamente">
            <a:extLst>
              <a:ext uri="{FF2B5EF4-FFF2-40B4-BE49-F238E27FC236}">
                <a16:creationId xmlns:a16="http://schemas.microsoft.com/office/drawing/2014/main" id="{89596ADB-B799-46BB-BC70-545AA8B765A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155" r="6004"/>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Tree>
    <p:extLst>
      <p:ext uri="{BB962C8B-B14F-4D97-AF65-F5344CB8AC3E}">
        <p14:creationId xmlns:p14="http://schemas.microsoft.com/office/powerpoint/2010/main" val="1397326656"/>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BB3CC1-108C-424E-ADB4-91D7BC889E32}"/>
              </a:ext>
            </a:extLst>
          </p:cNvPr>
          <p:cNvSpPr>
            <a:spLocks noGrp="1"/>
          </p:cNvSpPr>
          <p:nvPr>
            <p:ph type="title"/>
          </p:nvPr>
        </p:nvSpPr>
        <p:spPr>
          <a:xfrm>
            <a:off x="1405069" y="271072"/>
            <a:ext cx="9716803" cy="1325563"/>
          </a:xfrm>
        </p:spPr>
        <p:txBody>
          <a:bodyPr/>
          <a:lstStyle/>
          <a:p>
            <a:r>
              <a:rPr lang="es-ES" dirty="0"/>
              <a:t>1. Miembros de Grupo y Forma </a:t>
            </a:r>
            <a:endParaRPr lang="es-MX" dirty="0"/>
          </a:p>
        </p:txBody>
      </p:sp>
      <p:pic>
        <p:nvPicPr>
          <p:cNvPr id="7" name="Imagen 6" descr="Imagen que contiene señal, dibujo&#10;&#10;Descripción generada automáticamente">
            <a:extLst>
              <a:ext uri="{FF2B5EF4-FFF2-40B4-BE49-F238E27FC236}">
                <a16:creationId xmlns:a16="http://schemas.microsoft.com/office/drawing/2014/main" id="{19A4621E-0433-42CD-849A-40E22033C2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780" y="365125"/>
            <a:ext cx="1045029" cy="1033063"/>
          </a:xfrm>
          <a:prstGeom prst="rect">
            <a:avLst/>
          </a:prstGeom>
        </p:spPr>
      </p:pic>
      <p:pic>
        <p:nvPicPr>
          <p:cNvPr id="8" name="Imagen 7" descr="Imagen que contiene dibujo&#10;&#10;Descripción generada automáticamente">
            <a:extLst>
              <a:ext uri="{FF2B5EF4-FFF2-40B4-BE49-F238E27FC236}">
                <a16:creationId xmlns:a16="http://schemas.microsoft.com/office/drawing/2014/main" id="{6EA60902-DFA1-4E09-A723-ACBB97152A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graphicFrame>
        <p:nvGraphicFramePr>
          <p:cNvPr id="9" name="Tabla 9">
            <a:extLst>
              <a:ext uri="{FF2B5EF4-FFF2-40B4-BE49-F238E27FC236}">
                <a16:creationId xmlns:a16="http://schemas.microsoft.com/office/drawing/2014/main" id="{3518637B-051D-4914-BCFE-752492EB91E6}"/>
              </a:ext>
            </a:extLst>
          </p:cNvPr>
          <p:cNvGraphicFramePr>
            <a:graphicFrameLocks noGrp="1"/>
          </p:cNvGraphicFramePr>
          <p:nvPr>
            <p:extLst>
              <p:ext uri="{D42A27DB-BD31-4B8C-83A1-F6EECF244321}">
                <p14:modId xmlns:p14="http://schemas.microsoft.com/office/powerpoint/2010/main" val="1989365966"/>
              </p:ext>
            </p:extLst>
          </p:nvPr>
        </p:nvGraphicFramePr>
        <p:xfrm>
          <a:off x="1094364" y="1596635"/>
          <a:ext cx="10422446" cy="4968240"/>
        </p:xfrm>
        <a:graphic>
          <a:graphicData uri="http://schemas.openxmlformats.org/drawingml/2006/table">
            <a:tbl>
              <a:tblPr firstRow="1" bandRow="1">
                <a:tableStyleId>{C083E6E3-FA7D-4D7B-A595-EF9225AFEA82}</a:tableStyleId>
              </a:tblPr>
              <a:tblGrid>
                <a:gridCol w="5005494">
                  <a:extLst>
                    <a:ext uri="{9D8B030D-6E8A-4147-A177-3AD203B41FA5}">
                      <a16:colId xmlns:a16="http://schemas.microsoft.com/office/drawing/2014/main" val="1534421812"/>
                    </a:ext>
                  </a:extLst>
                </a:gridCol>
                <a:gridCol w="5416952">
                  <a:extLst>
                    <a:ext uri="{9D8B030D-6E8A-4147-A177-3AD203B41FA5}">
                      <a16:colId xmlns:a16="http://schemas.microsoft.com/office/drawing/2014/main" val="1565028556"/>
                    </a:ext>
                  </a:extLst>
                </a:gridCol>
              </a:tblGrid>
              <a:tr h="478575">
                <a:tc>
                  <a:txBody>
                    <a:bodyPr/>
                    <a:lstStyle/>
                    <a:p>
                      <a:pPr marL="0" indent="0" algn="ctr">
                        <a:buFont typeface="+mj-lt"/>
                        <a:buNone/>
                      </a:pPr>
                      <a:r>
                        <a:rPr lang="es-ES" sz="2800" dirty="0"/>
                        <a:t>Regulación propuesta </a:t>
                      </a:r>
                    </a:p>
                  </a:txBody>
                  <a:tcPr/>
                </a:tc>
                <a:tc>
                  <a:txBody>
                    <a:bodyPr/>
                    <a:lstStyle/>
                    <a:p>
                      <a:pPr algn="ctr"/>
                      <a:r>
                        <a:rPr lang="es-ES" sz="2800" dirty="0"/>
                        <a:t>Impacto </a:t>
                      </a:r>
                      <a:endParaRPr lang="es-MX" sz="2800" dirty="0"/>
                    </a:p>
                  </a:txBody>
                  <a:tcPr/>
                </a:tc>
                <a:extLst>
                  <a:ext uri="{0D108BD9-81ED-4DB2-BD59-A6C34878D82A}">
                    <a16:rowId xmlns:a16="http://schemas.microsoft.com/office/drawing/2014/main" val="121502135"/>
                  </a:ext>
                </a:extLst>
              </a:tr>
              <a:tr h="16609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800" dirty="0"/>
                        <a:t>Sólo pueden ser miembros del grupo legal a certificarse los productores orgánicos.</a:t>
                      </a:r>
                    </a:p>
                    <a:p>
                      <a:endParaRPr lang="es-MX"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800" dirty="0">
                          <a:solidFill>
                            <a:schemeClr val="tx1"/>
                          </a:solidFill>
                        </a:rPr>
                        <a:t>Las organizaciones debe separar legalmente a los productores convencionales. </a:t>
                      </a:r>
                    </a:p>
                    <a:p>
                      <a:endParaRPr lang="es-MX" sz="2800" dirty="0"/>
                    </a:p>
                  </a:txBody>
                  <a:tcPr/>
                </a:tc>
                <a:extLst>
                  <a:ext uri="{0D108BD9-81ED-4DB2-BD59-A6C34878D82A}">
                    <a16:rowId xmlns:a16="http://schemas.microsoft.com/office/drawing/2014/main" val="557605761"/>
                  </a:ext>
                </a:extLst>
              </a:tr>
              <a:tr h="2055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800" dirty="0"/>
                        <a:t>Los Procesadores o Exportadores externos tienen que certificarse independientemente del grupo de productores. </a:t>
                      </a:r>
                      <a:endParaRPr lang="es-MX"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800" dirty="0"/>
                        <a:t>Los productores que trabajan con exportadores privados tendrían que organizarse y se convierten en propietarios de la entidad legal certificada y del certificado.</a:t>
                      </a:r>
                      <a:endParaRPr lang="es-MX" sz="2800" dirty="0"/>
                    </a:p>
                    <a:p>
                      <a:endParaRPr lang="es-MX" sz="2800" dirty="0"/>
                    </a:p>
                  </a:txBody>
                  <a:tcPr/>
                </a:tc>
                <a:extLst>
                  <a:ext uri="{0D108BD9-81ED-4DB2-BD59-A6C34878D82A}">
                    <a16:rowId xmlns:a16="http://schemas.microsoft.com/office/drawing/2014/main" val="1055426158"/>
                  </a:ext>
                </a:extLst>
              </a:tr>
            </a:tbl>
          </a:graphicData>
        </a:graphic>
      </p:graphicFrame>
    </p:spTree>
    <p:extLst>
      <p:ext uri="{BB962C8B-B14F-4D97-AF65-F5344CB8AC3E}">
        <p14:creationId xmlns:p14="http://schemas.microsoft.com/office/powerpoint/2010/main" val="986821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BB3CC1-108C-424E-ADB4-91D7BC889E32}"/>
              </a:ext>
            </a:extLst>
          </p:cNvPr>
          <p:cNvSpPr>
            <a:spLocks noGrp="1"/>
          </p:cNvSpPr>
          <p:nvPr>
            <p:ph type="title"/>
          </p:nvPr>
        </p:nvSpPr>
        <p:spPr>
          <a:xfrm>
            <a:off x="1405069" y="271072"/>
            <a:ext cx="9716803" cy="1325563"/>
          </a:xfrm>
        </p:spPr>
        <p:txBody>
          <a:bodyPr/>
          <a:lstStyle/>
          <a:p>
            <a:r>
              <a:rPr lang="es-ES" dirty="0"/>
              <a:t>2. Personalidad jurídica</a:t>
            </a:r>
            <a:endParaRPr lang="es-MX" dirty="0"/>
          </a:p>
        </p:txBody>
      </p:sp>
      <p:pic>
        <p:nvPicPr>
          <p:cNvPr id="7" name="Imagen 6" descr="Imagen que contiene señal, dibujo&#10;&#10;Descripción generada automáticamente">
            <a:extLst>
              <a:ext uri="{FF2B5EF4-FFF2-40B4-BE49-F238E27FC236}">
                <a16:creationId xmlns:a16="http://schemas.microsoft.com/office/drawing/2014/main" id="{19A4621E-0433-42CD-849A-40E22033C2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780" y="365125"/>
            <a:ext cx="1045029" cy="1033063"/>
          </a:xfrm>
          <a:prstGeom prst="rect">
            <a:avLst/>
          </a:prstGeom>
        </p:spPr>
      </p:pic>
      <p:pic>
        <p:nvPicPr>
          <p:cNvPr id="8" name="Imagen 7" descr="Imagen que contiene dibujo&#10;&#10;Descripción generada automáticamente">
            <a:extLst>
              <a:ext uri="{FF2B5EF4-FFF2-40B4-BE49-F238E27FC236}">
                <a16:creationId xmlns:a16="http://schemas.microsoft.com/office/drawing/2014/main" id="{6EA60902-DFA1-4E09-A723-ACBB97152A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graphicFrame>
        <p:nvGraphicFramePr>
          <p:cNvPr id="9" name="Tabla 9">
            <a:extLst>
              <a:ext uri="{FF2B5EF4-FFF2-40B4-BE49-F238E27FC236}">
                <a16:creationId xmlns:a16="http://schemas.microsoft.com/office/drawing/2014/main" id="{3518637B-051D-4914-BCFE-752492EB91E6}"/>
              </a:ext>
            </a:extLst>
          </p:cNvPr>
          <p:cNvGraphicFramePr>
            <a:graphicFrameLocks noGrp="1"/>
          </p:cNvGraphicFramePr>
          <p:nvPr>
            <p:extLst>
              <p:ext uri="{D42A27DB-BD31-4B8C-83A1-F6EECF244321}">
                <p14:modId xmlns:p14="http://schemas.microsoft.com/office/powerpoint/2010/main" val="1310289406"/>
              </p:ext>
            </p:extLst>
          </p:nvPr>
        </p:nvGraphicFramePr>
        <p:xfrm>
          <a:off x="899666" y="1596635"/>
          <a:ext cx="10392668" cy="4268626"/>
        </p:xfrm>
        <a:graphic>
          <a:graphicData uri="http://schemas.openxmlformats.org/drawingml/2006/table">
            <a:tbl>
              <a:tblPr firstRow="1" bandRow="1">
                <a:tableStyleId>{C083E6E3-FA7D-4D7B-A595-EF9225AFEA82}</a:tableStyleId>
              </a:tblPr>
              <a:tblGrid>
                <a:gridCol w="5196334">
                  <a:extLst>
                    <a:ext uri="{9D8B030D-6E8A-4147-A177-3AD203B41FA5}">
                      <a16:colId xmlns:a16="http://schemas.microsoft.com/office/drawing/2014/main" val="1534421812"/>
                    </a:ext>
                  </a:extLst>
                </a:gridCol>
                <a:gridCol w="5196334">
                  <a:extLst>
                    <a:ext uri="{9D8B030D-6E8A-4147-A177-3AD203B41FA5}">
                      <a16:colId xmlns:a16="http://schemas.microsoft.com/office/drawing/2014/main" val="1565028556"/>
                    </a:ext>
                  </a:extLst>
                </a:gridCol>
              </a:tblGrid>
              <a:tr h="614972">
                <a:tc>
                  <a:txBody>
                    <a:bodyPr/>
                    <a:lstStyle/>
                    <a:p>
                      <a:pPr marL="0" indent="0" algn="ctr">
                        <a:buFont typeface="+mj-lt"/>
                        <a:buNone/>
                      </a:pPr>
                      <a:r>
                        <a:rPr lang="es-ES" sz="2800" dirty="0"/>
                        <a:t>Regulación propuesta </a:t>
                      </a:r>
                    </a:p>
                  </a:txBody>
                  <a:tcPr/>
                </a:tc>
                <a:tc>
                  <a:txBody>
                    <a:bodyPr/>
                    <a:lstStyle/>
                    <a:p>
                      <a:pPr algn="ctr"/>
                      <a:r>
                        <a:rPr lang="es-ES" sz="2800" dirty="0"/>
                        <a:t>Impacto </a:t>
                      </a:r>
                      <a:endParaRPr lang="es-MX" sz="2800" dirty="0"/>
                    </a:p>
                  </a:txBody>
                  <a:tcPr/>
                </a:tc>
                <a:extLst>
                  <a:ext uri="{0D108BD9-81ED-4DB2-BD59-A6C34878D82A}">
                    <a16:rowId xmlns:a16="http://schemas.microsoft.com/office/drawing/2014/main" val="121502135"/>
                  </a:ext>
                </a:extLst>
              </a:tr>
              <a:tr h="3653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2800" dirty="0">
                          <a:solidFill>
                            <a:schemeClr val="tx1"/>
                          </a:solidFill>
                        </a:rPr>
                        <a:t>Los grupos de productores a certificarse a través de un solo SIC (Sistema Interno de Control) deberán establecerse como entidades legales y conformar una personalidad jurídica propia.</a:t>
                      </a:r>
                    </a:p>
                    <a:p>
                      <a:pPr algn="l"/>
                      <a:endParaRPr lang="es-MX" sz="28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800" kern="1200" dirty="0">
                          <a:solidFill>
                            <a:schemeClr val="tx1"/>
                          </a:solidFill>
                          <a:latin typeface="+mn-lt"/>
                          <a:ea typeface="+mn-ea"/>
                          <a:cs typeface="+mn-cs"/>
                        </a:rPr>
                        <a:t>Costos masivos, posible descertificación por falta de cumplimiento oportuno o por falta de viabilidad financiera para el cumplimiento. Aunado a cargas administrativas, legales, fiscales</a:t>
                      </a:r>
                    </a:p>
                    <a:p>
                      <a:pPr algn="l"/>
                      <a:endParaRPr lang="es-MX" sz="2800" dirty="0">
                        <a:solidFill>
                          <a:schemeClr val="tx1"/>
                        </a:solidFill>
                      </a:endParaRPr>
                    </a:p>
                  </a:txBody>
                  <a:tcPr/>
                </a:tc>
                <a:extLst>
                  <a:ext uri="{0D108BD9-81ED-4DB2-BD59-A6C34878D82A}">
                    <a16:rowId xmlns:a16="http://schemas.microsoft.com/office/drawing/2014/main" val="557605761"/>
                  </a:ext>
                </a:extLst>
              </a:tr>
            </a:tbl>
          </a:graphicData>
        </a:graphic>
      </p:graphicFrame>
    </p:spTree>
    <p:extLst>
      <p:ext uri="{BB962C8B-B14F-4D97-AF65-F5344CB8AC3E}">
        <p14:creationId xmlns:p14="http://schemas.microsoft.com/office/powerpoint/2010/main" val="4185528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BB3CC1-108C-424E-ADB4-91D7BC889E32}"/>
              </a:ext>
            </a:extLst>
          </p:cNvPr>
          <p:cNvSpPr>
            <a:spLocks noGrp="1"/>
          </p:cNvSpPr>
          <p:nvPr>
            <p:ph type="title"/>
          </p:nvPr>
        </p:nvSpPr>
        <p:spPr>
          <a:xfrm>
            <a:off x="1405069" y="271072"/>
            <a:ext cx="9716803" cy="1325563"/>
          </a:xfrm>
        </p:spPr>
        <p:txBody>
          <a:bodyPr/>
          <a:lstStyle/>
          <a:p>
            <a:r>
              <a:rPr lang="es-ES" dirty="0"/>
              <a:t>3. Dimensión del Grupo de Productores </a:t>
            </a:r>
            <a:endParaRPr lang="es-MX" dirty="0"/>
          </a:p>
        </p:txBody>
      </p:sp>
      <p:pic>
        <p:nvPicPr>
          <p:cNvPr id="7" name="Imagen 6" descr="Imagen que contiene señal, dibujo&#10;&#10;Descripción generada automáticamente">
            <a:extLst>
              <a:ext uri="{FF2B5EF4-FFF2-40B4-BE49-F238E27FC236}">
                <a16:creationId xmlns:a16="http://schemas.microsoft.com/office/drawing/2014/main" id="{19A4621E-0433-42CD-849A-40E22033C2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780" y="365125"/>
            <a:ext cx="1045029" cy="1033063"/>
          </a:xfrm>
          <a:prstGeom prst="rect">
            <a:avLst/>
          </a:prstGeom>
        </p:spPr>
      </p:pic>
      <p:pic>
        <p:nvPicPr>
          <p:cNvPr id="8" name="Imagen 7" descr="Imagen que contiene dibujo&#10;&#10;Descripción generada automáticamente">
            <a:extLst>
              <a:ext uri="{FF2B5EF4-FFF2-40B4-BE49-F238E27FC236}">
                <a16:creationId xmlns:a16="http://schemas.microsoft.com/office/drawing/2014/main" id="{6EA60902-DFA1-4E09-A723-ACBB97152A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379401"/>
            <a:ext cx="1802864" cy="277563"/>
          </a:xfrm>
          <a:prstGeom prst="rect">
            <a:avLst/>
          </a:prstGeom>
        </p:spPr>
      </p:pic>
      <p:graphicFrame>
        <p:nvGraphicFramePr>
          <p:cNvPr id="3" name="Tabla 3">
            <a:extLst>
              <a:ext uri="{FF2B5EF4-FFF2-40B4-BE49-F238E27FC236}">
                <a16:creationId xmlns:a16="http://schemas.microsoft.com/office/drawing/2014/main" id="{A69A10DA-5A1F-49FD-8F7D-EB8B4F28D6C7}"/>
              </a:ext>
            </a:extLst>
          </p:cNvPr>
          <p:cNvGraphicFramePr>
            <a:graphicFrameLocks noGrp="1"/>
          </p:cNvGraphicFramePr>
          <p:nvPr>
            <p:extLst>
              <p:ext uri="{D42A27DB-BD31-4B8C-83A1-F6EECF244321}">
                <p14:modId xmlns:p14="http://schemas.microsoft.com/office/powerpoint/2010/main" val="2651827852"/>
              </p:ext>
            </p:extLst>
          </p:nvPr>
        </p:nvGraphicFramePr>
        <p:xfrm>
          <a:off x="514350" y="1516870"/>
          <a:ext cx="11432050" cy="4766074"/>
        </p:xfrm>
        <a:graphic>
          <a:graphicData uri="http://schemas.openxmlformats.org/drawingml/2006/table">
            <a:tbl>
              <a:tblPr firstRow="1" bandRow="1">
                <a:tableStyleId>{C083E6E3-FA7D-4D7B-A595-EF9225AFEA82}</a:tableStyleId>
              </a:tblPr>
              <a:tblGrid>
                <a:gridCol w="4995199">
                  <a:extLst>
                    <a:ext uri="{9D8B030D-6E8A-4147-A177-3AD203B41FA5}">
                      <a16:colId xmlns:a16="http://schemas.microsoft.com/office/drawing/2014/main" val="3830024169"/>
                    </a:ext>
                  </a:extLst>
                </a:gridCol>
                <a:gridCol w="6436851">
                  <a:extLst>
                    <a:ext uri="{9D8B030D-6E8A-4147-A177-3AD203B41FA5}">
                      <a16:colId xmlns:a16="http://schemas.microsoft.com/office/drawing/2014/main" val="3514068285"/>
                    </a:ext>
                  </a:extLst>
                </a:gridCol>
              </a:tblGrid>
              <a:tr h="456078">
                <a:tc>
                  <a:txBody>
                    <a:bodyPr/>
                    <a:lstStyle/>
                    <a:p>
                      <a:pPr marL="0" indent="0" algn="ctr">
                        <a:buFont typeface="+mj-lt"/>
                        <a:buNone/>
                      </a:pPr>
                      <a:r>
                        <a:rPr lang="es-ES" sz="2400" dirty="0"/>
                        <a:t>Regulación propuesta </a:t>
                      </a:r>
                    </a:p>
                  </a:txBody>
                  <a:tcPr/>
                </a:tc>
                <a:tc>
                  <a:txBody>
                    <a:bodyPr/>
                    <a:lstStyle/>
                    <a:p>
                      <a:pPr algn="ctr"/>
                      <a:r>
                        <a:rPr lang="es-ES" sz="2400" dirty="0"/>
                        <a:t>Impacto </a:t>
                      </a:r>
                      <a:endParaRPr lang="es-MX" sz="2400" dirty="0"/>
                    </a:p>
                  </a:txBody>
                  <a:tcPr/>
                </a:tc>
                <a:extLst>
                  <a:ext uri="{0D108BD9-81ED-4DB2-BD59-A6C34878D82A}">
                    <a16:rowId xmlns:a16="http://schemas.microsoft.com/office/drawing/2014/main" val="2737234427"/>
                  </a:ext>
                </a:extLst>
              </a:tr>
              <a:tr h="11858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dirty="0"/>
                        <a:t>Un grupo a certificarse, con un solo SCI podría tener un tamaño máximo de (posiblemente 1,000) miembros</a:t>
                      </a:r>
                      <a:endParaRPr lang="es-MX"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dirty="0"/>
                        <a:t>Certificacion orgánica inviable para organizaciones grandes. Muchos grupos tienen mucho más que 1,000 unidades de producción. </a:t>
                      </a:r>
                      <a:endParaRPr lang="es-ES" sz="2400" dirty="0">
                        <a:solidFill>
                          <a:srgbClr val="FF0000"/>
                        </a:solidFill>
                      </a:endParaRPr>
                    </a:p>
                  </a:txBody>
                  <a:tcPr/>
                </a:tc>
                <a:extLst>
                  <a:ext uri="{0D108BD9-81ED-4DB2-BD59-A6C34878D82A}">
                    <a16:rowId xmlns:a16="http://schemas.microsoft.com/office/drawing/2014/main" val="215680502"/>
                  </a:ext>
                </a:extLst>
              </a:tr>
              <a:tr h="19155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dirty="0"/>
                        <a:t>Se deberá crear una nueva entidad jurídica para cada grupo de ese tamaño</a:t>
                      </a:r>
                      <a:endParaRPr lang="es-MX"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dirty="0"/>
                        <a:t>Aumento de los costos, especialmente por los requisitos de entidades legales adicionales. Decremento de la rentabilidad de los grupos; se elimina la posibilidad de hacer economía de escala. </a:t>
                      </a:r>
                    </a:p>
                  </a:txBody>
                  <a:tcPr/>
                </a:tc>
                <a:extLst>
                  <a:ext uri="{0D108BD9-81ED-4DB2-BD59-A6C34878D82A}">
                    <a16:rowId xmlns:a16="http://schemas.microsoft.com/office/drawing/2014/main" val="1030568768"/>
                  </a:ext>
                </a:extLst>
              </a:tr>
              <a:tr h="1199914">
                <a:tc>
                  <a:txBody>
                    <a:bodyPr/>
                    <a:lstStyle/>
                    <a:p>
                      <a:r>
                        <a:rPr lang="es-ES" sz="2400" dirty="0"/>
                        <a:t>Se deberá crear  un sistema de control interno separado para cada grupo de ese tamaño</a:t>
                      </a:r>
                      <a:endParaRPr lang="es-MX"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dirty="0"/>
                        <a:t>Creación de estructuras artificiales internas de grupo y costos burocráticos. </a:t>
                      </a:r>
                      <a:endParaRPr lang="es-MX" sz="2400" dirty="0"/>
                    </a:p>
                    <a:p>
                      <a:endParaRPr lang="es-MX" sz="2400" dirty="0"/>
                    </a:p>
                  </a:txBody>
                  <a:tcPr/>
                </a:tc>
                <a:extLst>
                  <a:ext uri="{0D108BD9-81ED-4DB2-BD59-A6C34878D82A}">
                    <a16:rowId xmlns:a16="http://schemas.microsoft.com/office/drawing/2014/main" val="2976553242"/>
                  </a:ext>
                </a:extLst>
              </a:tr>
            </a:tbl>
          </a:graphicData>
        </a:graphic>
      </p:graphicFrame>
    </p:spTree>
    <p:extLst>
      <p:ext uri="{BB962C8B-B14F-4D97-AF65-F5344CB8AC3E}">
        <p14:creationId xmlns:p14="http://schemas.microsoft.com/office/powerpoint/2010/main" val="937863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D7C29B-8271-4AF4-A68B-8B603BEC17C6}"/>
              </a:ext>
            </a:extLst>
          </p:cNvPr>
          <p:cNvSpPr>
            <a:spLocks noGrp="1"/>
          </p:cNvSpPr>
          <p:nvPr>
            <p:ph type="title"/>
          </p:nvPr>
        </p:nvSpPr>
        <p:spPr>
          <a:xfrm>
            <a:off x="6746628" y="1783959"/>
            <a:ext cx="4645250" cy="3774630"/>
          </a:xfrm>
        </p:spPr>
        <p:txBody>
          <a:bodyPr vert="horz" lIns="91440" tIns="45720" rIns="91440" bIns="45720" rtlCol="0" anchor="b">
            <a:normAutofit/>
          </a:bodyPr>
          <a:lstStyle/>
          <a:p>
            <a:r>
              <a:rPr lang="es-419" b="1" dirty="0"/>
              <a:t>Antecedentes </a:t>
            </a:r>
            <a:br>
              <a:rPr lang="es-MX" dirty="0"/>
            </a:br>
            <a:r>
              <a:rPr lang="es-419" b="1" dirty="0"/>
              <a:t>del nuevo </a:t>
            </a:r>
            <a:br>
              <a:rPr lang="es-MX" dirty="0"/>
            </a:br>
            <a:r>
              <a:rPr lang="es-419" b="1" dirty="0"/>
              <a:t>Reglamento Orgánico UE 2021</a:t>
            </a:r>
            <a:endParaRPr lang="en-US" sz="6000" dirty="0"/>
          </a:p>
        </p:txBody>
      </p:sp>
      <p:sp>
        <p:nvSpPr>
          <p:cNvPr id="16" name="Freeform: Shape 13">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Marcador de contenido 8">
            <a:extLst>
              <a:ext uri="{FF2B5EF4-FFF2-40B4-BE49-F238E27FC236}">
                <a16:creationId xmlns:a16="http://schemas.microsoft.com/office/drawing/2014/main" id="{89596ADB-B799-46BB-BC70-545AA8B765A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19" y="-103517"/>
            <a:ext cx="6585507" cy="65101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Tree>
    <p:extLst>
      <p:ext uri="{BB962C8B-B14F-4D97-AF65-F5344CB8AC3E}">
        <p14:creationId xmlns:p14="http://schemas.microsoft.com/office/powerpoint/2010/main" val="3200286894"/>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BB3CC1-108C-424E-ADB4-91D7BC889E32}"/>
              </a:ext>
            </a:extLst>
          </p:cNvPr>
          <p:cNvSpPr>
            <a:spLocks noGrp="1"/>
          </p:cNvSpPr>
          <p:nvPr>
            <p:ph type="title"/>
          </p:nvPr>
        </p:nvSpPr>
        <p:spPr>
          <a:xfrm>
            <a:off x="1405069" y="271072"/>
            <a:ext cx="9716803" cy="1325563"/>
          </a:xfrm>
        </p:spPr>
        <p:txBody>
          <a:bodyPr/>
          <a:lstStyle/>
          <a:p>
            <a:r>
              <a:rPr lang="es-ES" dirty="0"/>
              <a:t>3.Dimensión del Grupo de Productores </a:t>
            </a:r>
            <a:endParaRPr lang="es-MX" dirty="0"/>
          </a:p>
        </p:txBody>
      </p:sp>
      <p:sp>
        <p:nvSpPr>
          <p:cNvPr id="3" name="Marcador de texto 2">
            <a:extLst>
              <a:ext uri="{FF2B5EF4-FFF2-40B4-BE49-F238E27FC236}">
                <a16:creationId xmlns:a16="http://schemas.microsoft.com/office/drawing/2014/main" id="{A9276A91-C8A8-4A8C-8669-55C9642DD240}"/>
              </a:ext>
            </a:extLst>
          </p:cNvPr>
          <p:cNvSpPr>
            <a:spLocks noGrp="1"/>
          </p:cNvSpPr>
          <p:nvPr>
            <p:ph type="body" idx="1"/>
          </p:nvPr>
        </p:nvSpPr>
        <p:spPr>
          <a:xfrm>
            <a:off x="839788" y="1503521"/>
            <a:ext cx="5157787" cy="823912"/>
          </a:xfrm>
        </p:spPr>
        <p:txBody>
          <a:bodyPr>
            <a:normAutofit lnSpcReduction="10000"/>
          </a:bodyPr>
          <a:lstStyle/>
          <a:p>
            <a:br>
              <a:rPr lang="es-ES" sz="2800" dirty="0"/>
            </a:br>
            <a:r>
              <a:rPr lang="es-ES" sz="2800" dirty="0"/>
              <a:t>Ejemplos concretos </a:t>
            </a:r>
            <a:endParaRPr lang="es-MX" sz="2800" dirty="0"/>
          </a:p>
        </p:txBody>
      </p:sp>
      <p:pic>
        <p:nvPicPr>
          <p:cNvPr id="7" name="Imagen 6" descr="Imagen que contiene señal, dibujo&#10;&#10;Descripción generada automáticamente">
            <a:extLst>
              <a:ext uri="{FF2B5EF4-FFF2-40B4-BE49-F238E27FC236}">
                <a16:creationId xmlns:a16="http://schemas.microsoft.com/office/drawing/2014/main" id="{19A4621E-0433-42CD-849A-40E22033C2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780" y="365125"/>
            <a:ext cx="1045029" cy="1033063"/>
          </a:xfrm>
          <a:prstGeom prst="rect">
            <a:avLst/>
          </a:prstGeom>
        </p:spPr>
      </p:pic>
      <p:pic>
        <p:nvPicPr>
          <p:cNvPr id="8" name="Imagen 7" descr="Imagen que contiene dibujo&#10;&#10;Descripción generada automáticamente">
            <a:extLst>
              <a:ext uri="{FF2B5EF4-FFF2-40B4-BE49-F238E27FC236}">
                <a16:creationId xmlns:a16="http://schemas.microsoft.com/office/drawing/2014/main" id="{6EA60902-DFA1-4E09-A723-ACBB97152A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
        <p:nvSpPr>
          <p:cNvPr id="14" name="Marcador de contenido 13">
            <a:extLst>
              <a:ext uri="{FF2B5EF4-FFF2-40B4-BE49-F238E27FC236}">
                <a16:creationId xmlns:a16="http://schemas.microsoft.com/office/drawing/2014/main" id="{42257C31-0054-4C75-BF30-50133445A56D}"/>
              </a:ext>
            </a:extLst>
          </p:cNvPr>
          <p:cNvSpPr>
            <a:spLocks noGrp="1"/>
          </p:cNvSpPr>
          <p:nvPr>
            <p:ph sz="half" idx="2"/>
          </p:nvPr>
        </p:nvSpPr>
        <p:spPr>
          <a:xfrm>
            <a:off x="846614" y="2436786"/>
            <a:ext cx="10498772" cy="3684588"/>
          </a:xfrm>
        </p:spPr>
        <p:txBody>
          <a:bodyPr>
            <a:normAutofit/>
          </a:bodyPr>
          <a:lstStyle/>
          <a:p>
            <a:r>
              <a:rPr lang="es-ES" dirty="0"/>
              <a:t>Una cooperativa orgánica existente de 3.000 miembros tendría que dividirse en 3 grupos de 1,000 miembros y crear 3 nuevas entidades legales, cada una con su propio SCI. </a:t>
            </a:r>
            <a:r>
              <a:rPr lang="es-ES" i="1" dirty="0">
                <a:solidFill>
                  <a:schemeClr val="bg2">
                    <a:lumMod val="50000"/>
                  </a:schemeClr>
                </a:solidFill>
              </a:rPr>
              <a:t>(IFOAM OI, 2019)</a:t>
            </a:r>
            <a:endParaRPr lang="es-ES" dirty="0"/>
          </a:p>
          <a:p>
            <a:pPr marL="0" indent="0">
              <a:buNone/>
            </a:pPr>
            <a:endParaRPr lang="es-ES" dirty="0"/>
          </a:p>
          <a:p>
            <a:r>
              <a:rPr lang="es-ES" dirty="0"/>
              <a:t> En una cooperativa existente de 1.300 miembros, de los cuales 700 son no-orgánicos y 600 son orgánicos, la cooperativa tendría que crear 2 nuevas entidades legales (cooperativas), cada una con su propio SCI.  </a:t>
            </a:r>
            <a:r>
              <a:rPr lang="es-ES" i="1" dirty="0">
                <a:solidFill>
                  <a:schemeClr val="bg2">
                    <a:lumMod val="50000"/>
                  </a:schemeClr>
                </a:solidFill>
              </a:rPr>
              <a:t>(IFOAM OI, 2019)</a:t>
            </a:r>
            <a:endParaRPr lang="es-MX" i="1" dirty="0">
              <a:solidFill>
                <a:schemeClr val="bg2">
                  <a:lumMod val="50000"/>
                </a:schemeClr>
              </a:solidFill>
            </a:endParaRPr>
          </a:p>
        </p:txBody>
      </p:sp>
    </p:spTree>
    <p:extLst>
      <p:ext uri="{BB962C8B-B14F-4D97-AF65-F5344CB8AC3E}">
        <p14:creationId xmlns:p14="http://schemas.microsoft.com/office/powerpoint/2010/main" val="1141178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BB3CC1-108C-424E-ADB4-91D7BC889E32}"/>
              </a:ext>
            </a:extLst>
          </p:cNvPr>
          <p:cNvSpPr>
            <a:spLocks noGrp="1"/>
          </p:cNvSpPr>
          <p:nvPr>
            <p:ph type="title"/>
          </p:nvPr>
        </p:nvSpPr>
        <p:spPr>
          <a:xfrm>
            <a:off x="1405069" y="271072"/>
            <a:ext cx="9716803" cy="1325563"/>
          </a:xfrm>
        </p:spPr>
        <p:txBody>
          <a:bodyPr/>
          <a:lstStyle/>
          <a:p>
            <a:pPr marL="531813" indent="-531813"/>
            <a:r>
              <a:rPr lang="es-ES" dirty="0"/>
              <a:t>4. Evaluaciones por parte del Organismo de Certificacion</a:t>
            </a:r>
            <a:endParaRPr lang="es-MX" dirty="0"/>
          </a:p>
        </p:txBody>
      </p:sp>
      <p:pic>
        <p:nvPicPr>
          <p:cNvPr id="7" name="Imagen 6" descr="Imagen que contiene señal, dibujo&#10;&#10;Descripción generada automáticamente">
            <a:extLst>
              <a:ext uri="{FF2B5EF4-FFF2-40B4-BE49-F238E27FC236}">
                <a16:creationId xmlns:a16="http://schemas.microsoft.com/office/drawing/2014/main" id="{19A4621E-0433-42CD-849A-40E22033C2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780" y="365125"/>
            <a:ext cx="1045029" cy="1033063"/>
          </a:xfrm>
          <a:prstGeom prst="rect">
            <a:avLst/>
          </a:prstGeom>
        </p:spPr>
      </p:pic>
      <p:pic>
        <p:nvPicPr>
          <p:cNvPr id="8" name="Imagen 7" descr="Imagen que contiene dibujo&#10;&#10;Descripción generada automáticamente">
            <a:extLst>
              <a:ext uri="{FF2B5EF4-FFF2-40B4-BE49-F238E27FC236}">
                <a16:creationId xmlns:a16="http://schemas.microsoft.com/office/drawing/2014/main" id="{6EA60902-DFA1-4E09-A723-ACBB97152A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graphicFrame>
        <p:nvGraphicFramePr>
          <p:cNvPr id="9" name="Tabla 9">
            <a:extLst>
              <a:ext uri="{FF2B5EF4-FFF2-40B4-BE49-F238E27FC236}">
                <a16:creationId xmlns:a16="http://schemas.microsoft.com/office/drawing/2014/main" id="{3518637B-051D-4914-BCFE-752492EB91E6}"/>
              </a:ext>
            </a:extLst>
          </p:cNvPr>
          <p:cNvGraphicFramePr>
            <a:graphicFrameLocks noGrp="1"/>
          </p:cNvGraphicFramePr>
          <p:nvPr>
            <p:extLst>
              <p:ext uri="{D42A27DB-BD31-4B8C-83A1-F6EECF244321}">
                <p14:modId xmlns:p14="http://schemas.microsoft.com/office/powerpoint/2010/main" val="669098521"/>
              </p:ext>
            </p:extLst>
          </p:nvPr>
        </p:nvGraphicFramePr>
        <p:xfrm>
          <a:off x="1405068" y="1611313"/>
          <a:ext cx="10063032" cy="2865120"/>
        </p:xfrm>
        <a:graphic>
          <a:graphicData uri="http://schemas.openxmlformats.org/drawingml/2006/table">
            <a:tbl>
              <a:tblPr firstRow="1" bandRow="1">
                <a:tableStyleId>{C083E6E3-FA7D-4D7B-A595-EF9225AFEA82}</a:tableStyleId>
              </a:tblPr>
              <a:tblGrid>
                <a:gridCol w="5031516">
                  <a:extLst>
                    <a:ext uri="{9D8B030D-6E8A-4147-A177-3AD203B41FA5}">
                      <a16:colId xmlns:a16="http://schemas.microsoft.com/office/drawing/2014/main" val="1534421812"/>
                    </a:ext>
                  </a:extLst>
                </a:gridCol>
                <a:gridCol w="5031516">
                  <a:extLst>
                    <a:ext uri="{9D8B030D-6E8A-4147-A177-3AD203B41FA5}">
                      <a16:colId xmlns:a16="http://schemas.microsoft.com/office/drawing/2014/main" val="1565028556"/>
                    </a:ext>
                  </a:extLst>
                </a:gridCol>
              </a:tblGrid>
              <a:tr h="328148">
                <a:tc>
                  <a:txBody>
                    <a:bodyPr/>
                    <a:lstStyle/>
                    <a:p>
                      <a:pPr marL="0" indent="0" algn="ctr">
                        <a:buFont typeface="+mj-lt"/>
                        <a:buNone/>
                      </a:pPr>
                      <a:r>
                        <a:rPr lang="es-ES" sz="2200" dirty="0">
                          <a:solidFill>
                            <a:schemeClr val="tx1"/>
                          </a:solidFill>
                        </a:rPr>
                        <a:t>Regulación propuesta </a:t>
                      </a:r>
                    </a:p>
                  </a:txBody>
                  <a:tcPr/>
                </a:tc>
                <a:tc>
                  <a:txBody>
                    <a:bodyPr/>
                    <a:lstStyle/>
                    <a:p>
                      <a:pPr algn="ctr"/>
                      <a:r>
                        <a:rPr lang="es-ES" sz="2200" dirty="0">
                          <a:solidFill>
                            <a:schemeClr val="tx1"/>
                          </a:solidFill>
                        </a:rPr>
                        <a:t>Impacto </a:t>
                      </a:r>
                      <a:endParaRPr lang="es-MX" sz="2200" dirty="0">
                        <a:solidFill>
                          <a:schemeClr val="tx1"/>
                        </a:solidFill>
                      </a:endParaRPr>
                    </a:p>
                  </a:txBody>
                  <a:tcPr/>
                </a:tc>
                <a:extLst>
                  <a:ext uri="{0D108BD9-81ED-4DB2-BD59-A6C34878D82A}">
                    <a16:rowId xmlns:a16="http://schemas.microsoft.com/office/drawing/2014/main" val="121502135"/>
                  </a:ext>
                </a:extLst>
              </a:tr>
              <a:tr h="1965789">
                <a:tc>
                  <a:txBody>
                    <a:bodyPr/>
                    <a:lstStyle/>
                    <a:p>
                      <a:r>
                        <a:rPr lang="es-ES" sz="2200" dirty="0">
                          <a:solidFill>
                            <a:schemeClr val="tx1"/>
                          </a:solidFill>
                        </a:rPr>
                        <a:t>Tasa mínima de </a:t>
                      </a:r>
                      <a:r>
                        <a:rPr lang="es-ES" sz="2200" dirty="0" err="1">
                          <a:solidFill>
                            <a:schemeClr val="tx1"/>
                          </a:solidFill>
                        </a:rPr>
                        <a:t>reinspección</a:t>
                      </a:r>
                      <a:r>
                        <a:rPr lang="es-ES" sz="2200" dirty="0">
                          <a:solidFill>
                            <a:schemeClr val="tx1"/>
                          </a:solidFill>
                        </a:rPr>
                        <a:t> (=inspección externa) para el muestreo de miembros de 5%, con un mínimo de 10 productores</a:t>
                      </a:r>
                    </a:p>
                    <a:p>
                      <a:r>
                        <a:rPr lang="es-ES" sz="2200" dirty="0">
                          <a:solidFill>
                            <a:schemeClr val="tx1"/>
                          </a:solidFill>
                        </a:rPr>
                        <a:t>Se eliminaría el uso de la muestra a partir de la raíz cuadrada multiplicada por un factor de riesgo.</a:t>
                      </a:r>
                      <a:endParaRPr lang="es-MX" sz="2200" dirty="0">
                        <a:solidFill>
                          <a:schemeClr val="tx1"/>
                        </a:solidFill>
                      </a:endParaRPr>
                    </a:p>
                    <a:p>
                      <a:pPr algn="l"/>
                      <a:endParaRPr lang="es-MX" sz="2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200" dirty="0">
                          <a:solidFill>
                            <a:schemeClr val="tx1"/>
                          </a:solidFill>
                        </a:rPr>
                        <a:t>Afectaría sobre todo a los grupos grandes, a partir de los 400 miembros (unidades de producción).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2200" dirty="0">
                          <a:solidFill>
                            <a:schemeClr val="tx1"/>
                          </a:solidFill>
                        </a:rPr>
                        <a:t>A las organizaciones de entre los 100 y 400 productores podría beneficiarse.</a:t>
                      </a:r>
                      <a:endParaRPr lang="es-MX" sz="2200" dirty="0">
                        <a:solidFill>
                          <a:schemeClr val="tx1"/>
                        </a:solidFill>
                      </a:endParaRPr>
                    </a:p>
                    <a:p>
                      <a:pPr algn="l"/>
                      <a:endParaRPr lang="es-MX" sz="2200" dirty="0">
                        <a:solidFill>
                          <a:schemeClr val="tx1"/>
                        </a:solidFill>
                      </a:endParaRPr>
                    </a:p>
                  </a:txBody>
                  <a:tcPr/>
                </a:tc>
                <a:extLst>
                  <a:ext uri="{0D108BD9-81ED-4DB2-BD59-A6C34878D82A}">
                    <a16:rowId xmlns:a16="http://schemas.microsoft.com/office/drawing/2014/main" val="557605761"/>
                  </a:ext>
                </a:extLst>
              </a:tr>
            </a:tbl>
          </a:graphicData>
        </a:graphic>
      </p:graphicFrame>
      <p:sp>
        <p:nvSpPr>
          <p:cNvPr id="6" name="Rectángulo 5">
            <a:extLst>
              <a:ext uri="{FF2B5EF4-FFF2-40B4-BE49-F238E27FC236}">
                <a16:creationId xmlns:a16="http://schemas.microsoft.com/office/drawing/2014/main" id="{F077F55B-F3D7-48FC-ABB5-07CC45A7F8A7}"/>
              </a:ext>
            </a:extLst>
          </p:cNvPr>
          <p:cNvSpPr/>
          <p:nvPr/>
        </p:nvSpPr>
        <p:spPr>
          <a:xfrm>
            <a:off x="1215937" y="4642975"/>
            <a:ext cx="10441294" cy="1631216"/>
          </a:xfrm>
          <a:prstGeom prst="rect">
            <a:avLst/>
          </a:prstGeom>
        </p:spPr>
        <p:txBody>
          <a:bodyPr wrap="square">
            <a:spAutoFit/>
          </a:bodyPr>
          <a:lstStyle/>
          <a:p>
            <a:r>
              <a:rPr lang="es-MX" sz="2000" i="1" dirty="0"/>
              <a:t>Ejemplo:</a:t>
            </a:r>
          </a:p>
          <a:p>
            <a:r>
              <a:rPr lang="es-MX" sz="2000" i="1" dirty="0"/>
              <a:t>Un grupo con 1,000 unidades de producción: </a:t>
            </a:r>
          </a:p>
          <a:p>
            <a:r>
              <a:rPr lang="es-MX" sz="2000" i="1" dirty="0"/>
              <a:t>▪ Raíz cuadrada:  32 </a:t>
            </a:r>
            <a:r>
              <a:rPr lang="es-MX" sz="2000" i="1" dirty="0" err="1"/>
              <a:t>reinspecciones</a:t>
            </a:r>
            <a:r>
              <a:rPr lang="es-MX" sz="2000" i="1" dirty="0"/>
              <a:t> = 8 días de </a:t>
            </a:r>
            <a:r>
              <a:rPr lang="es-MX" sz="2000" i="1" dirty="0" err="1"/>
              <a:t>reinspección</a:t>
            </a:r>
            <a:r>
              <a:rPr lang="es-MX" sz="2000" i="1" dirty="0"/>
              <a:t> (4 unidades/día). </a:t>
            </a:r>
          </a:p>
          <a:p>
            <a:r>
              <a:rPr lang="es-MX" sz="2000" i="1" dirty="0"/>
              <a:t>▪ 5 % Mínimo: 50 </a:t>
            </a:r>
            <a:r>
              <a:rPr lang="es-MX" sz="2000" i="1" dirty="0" err="1"/>
              <a:t>reinspecciones</a:t>
            </a:r>
            <a:r>
              <a:rPr lang="es-MX" sz="2000" i="1" dirty="0"/>
              <a:t> = 12.5 días de </a:t>
            </a:r>
            <a:r>
              <a:rPr lang="es-MX" sz="2000" i="1" dirty="0" err="1"/>
              <a:t>reinspección</a:t>
            </a:r>
            <a:r>
              <a:rPr lang="es-MX" sz="2000" i="1" dirty="0"/>
              <a:t> (=4.5 más que en caso de raíz cuadrada)</a:t>
            </a:r>
          </a:p>
        </p:txBody>
      </p:sp>
    </p:spTree>
    <p:extLst>
      <p:ext uri="{BB962C8B-B14F-4D97-AF65-F5344CB8AC3E}">
        <p14:creationId xmlns:p14="http://schemas.microsoft.com/office/powerpoint/2010/main" val="2197847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
            <a:extLst>
              <a:ext uri="{FF2B5EF4-FFF2-40B4-BE49-F238E27FC236}">
                <a16:creationId xmlns:a16="http://schemas.microsoft.com/office/drawing/2014/main" id="{1AA734DB-599D-4822-8D69-DFB11857182D}"/>
              </a:ext>
            </a:extLst>
          </p:cNvPr>
          <p:cNvSpPr>
            <a:spLocks noGrp="1"/>
          </p:cNvSpPr>
          <p:nvPr>
            <p:ph type="title"/>
          </p:nvPr>
        </p:nvSpPr>
        <p:spPr>
          <a:xfrm>
            <a:off x="1347196" y="305796"/>
            <a:ext cx="9716803" cy="1325563"/>
          </a:xfrm>
        </p:spPr>
        <p:txBody>
          <a:bodyPr/>
          <a:lstStyle/>
          <a:p>
            <a:pPr marL="531813" indent="-531813"/>
            <a:r>
              <a:rPr lang="es-ES" dirty="0"/>
              <a:t>Cálculo de Muestreo de </a:t>
            </a:r>
            <a:r>
              <a:rPr lang="es-ES" dirty="0" err="1"/>
              <a:t>Reinspección</a:t>
            </a:r>
            <a:endParaRPr lang="es-MX" dirty="0"/>
          </a:p>
        </p:txBody>
      </p:sp>
      <p:pic>
        <p:nvPicPr>
          <p:cNvPr id="14" name="Imagen 6" descr="Imagen que contiene señal, dibujo&#10;&#10;Descripción generada automáticamente">
            <a:extLst>
              <a:ext uri="{FF2B5EF4-FFF2-40B4-BE49-F238E27FC236}">
                <a16:creationId xmlns:a16="http://schemas.microsoft.com/office/drawing/2014/main" id="{FA5218ED-9BF9-4669-9A90-56CC4851B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780" y="365125"/>
            <a:ext cx="1045029" cy="1033063"/>
          </a:xfrm>
          <a:prstGeom prst="rect">
            <a:avLst/>
          </a:prstGeom>
        </p:spPr>
      </p:pic>
      <p:pic>
        <p:nvPicPr>
          <p:cNvPr id="15" name="Imagen 7" descr="Imagen que contiene dibujo&#10;&#10;Descripción generada automáticamente">
            <a:extLst>
              <a:ext uri="{FF2B5EF4-FFF2-40B4-BE49-F238E27FC236}">
                <a16:creationId xmlns:a16="http://schemas.microsoft.com/office/drawing/2014/main" id="{A3614147-5089-4578-81D5-EC958DADB1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graphicFrame>
        <p:nvGraphicFramePr>
          <p:cNvPr id="3" name="Table 2">
            <a:extLst>
              <a:ext uri="{FF2B5EF4-FFF2-40B4-BE49-F238E27FC236}">
                <a16:creationId xmlns:a16="http://schemas.microsoft.com/office/drawing/2014/main" id="{13215E73-97BC-4ED5-8A6A-CC70E1714879}"/>
              </a:ext>
            </a:extLst>
          </p:cNvPr>
          <p:cNvGraphicFramePr>
            <a:graphicFrameLocks noGrp="1"/>
          </p:cNvGraphicFramePr>
          <p:nvPr>
            <p:extLst>
              <p:ext uri="{D42A27DB-BD31-4B8C-83A1-F6EECF244321}">
                <p14:modId xmlns:p14="http://schemas.microsoft.com/office/powerpoint/2010/main" val="2039805661"/>
              </p:ext>
            </p:extLst>
          </p:nvPr>
        </p:nvGraphicFramePr>
        <p:xfrm>
          <a:off x="1810327" y="1631359"/>
          <a:ext cx="6347115" cy="4511040"/>
        </p:xfrm>
        <a:graphic>
          <a:graphicData uri="http://schemas.openxmlformats.org/drawingml/2006/table">
            <a:tbl>
              <a:tblPr/>
              <a:tblGrid>
                <a:gridCol w="1688290">
                  <a:extLst>
                    <a:ext uri="{9D8B030D-6E8A-4147-A177-3AD203B41FA5}">
                      <a16:colId xmlns:a16="http://schemas.microsoft.com/office/drawing/2014/main" val="2143982186"/>
                    </a:ext>
                  </a:extLst>
                </a:gridCol>
                <a:gridCol w="1324987">
                  <a:extLst>
                    <a:ext uri="{9D8B030D-6E8A-4147-A177-3AD203B41FA5}">
                      <a16:colId xmlns:a16="http://schemas.microsoft.com/office/drawing/2014/main" val="1581169111"/>
                    </a:ext>
                  </a:extLst>
                </a:gridCol>
                <a:gridCol w="1688290">
                  <a:extLst>
                    <a:ext uri="{9D8B030D-6E8A-4147-A177-3AD203B41FA5}">
                      <a16:colId xmlns:a16="http://schemas.microsoft.com/office/drawing/2014/main" val="3493750727"/>
                    </a:ext>
                  </a:extLst>
                </a:gridCol>
                <a:gridCol w="1645548">
                  <a:extLst>
                    <a:ext uri="{9D8B030D-6E8A-4147-A177-3AD203B41FA5}">
                      <a16:colId xmlns:a16="http://schemas.microsoft.com/office/drawing/2014/main" val="1908619780"/>
                    </a:ext>
                  </a:extLst>
                </a:gridCol>
              </a:tblGrid>
              <a:tr h="272156">
                <a:tc>
                  <a:txBody>
                    <a:bodyPr/>
                    <a:lstStyle/>
                    <a:p>
                      <a:pPr algn="l" fontAlgn="b"/>
                      <a:endParaRPr lang="es-MX" sz="18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MX" sz="1800" b="1" i="0" u="none" strike="noStrike">
                          <a:solidFill>
                            <a:srgbClr val="000000"/>
                          </a:solidFill>
                          <a:effectLst/>
                          <a:latin typeface="Calibri" panose="020F0502020204030204" pitchFamily="34" charset="0"/>
                        </a:rPr>
                        <a:t>Propuesta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MX" sz="1800" b="1" i="0" u="none" strike="noStrike">
                          <a:solidFill>
                            <a:srgbClr val="000000"/>
                          </a:solidFill>
                          <a:effectLst/>
                          <a:latin typeface="Calibri" panose="020F0502020204030204" pitchFamily="34" charset="0"/>
                        </a:rPr>
                        <a:t>Actual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endParaRPr lang="es-MX"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4902541"/>
                  </a:ext>
                </a:extLst>
              </a:tr>
              <a:tr h="272156">
                <a:tc>
                  <a:txBody>
                    <a:bodyPr/>
                    <a:lstStyle/>
                    <a:p>
                      <a:pPr algn="ctr" fontAlgn="b"/>
                      <a:r>
                        <a:rPr lang="es-MX" sz="1800" b="1" i="0" u="none" strike="noStrike">
                          <a:solidFill>
                            <a:srgbClr val="000000"/>
                          </a:solidFill>
                          <a:effectLst/>
                          <a:latin typeface="Calibri" panose="020F0502020204030204" pitchFamily="34" charset="0"/>
                        </a:rPr>
                        <a:t># Productores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MX" sz="1800" b="1" i="0" u="none" strike="noStrike">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MX" sz="1800" b="1" i="0" u="none" strike="noStrike">
                          <a:solidFill>
                            <a:srgbClr val="000000"/>
                          </a:solidFill>
                          <a:effectLst/>
                          <a:latin typeface="Calibri" panose="020F0502020204030204" pitchFamily="34" charset="0"/>
                        </a:rPr>
                        <a:t>Raíz Cuadrada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MX" sz="1800" b="1" i="0" u="none" strike="noStrike">
                          <a:solidFill>
                            <a:srgbClr val="000000"/>
                          </a:solidFill>
                          <a:effectLst/>
                          <a:latin typeface="Calibri" panose="020F0502020204030204" pitchFamily="34" charset="0"/>
                        </a:rPr>
                        <a:t>Factor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949680935"/>
                  </a:ext>
                </a:extLst>
              </a:tr>
              <a:tr h="272156">
                <a:tc>
                  <a:txBody>
                    <a:bodyPr/>
                    <a:lstStyle/>
                    <a:p>
                      <a:pPr algn="ctr" fontAlgn="b"/>
                      <a:r>
                        <a:rPr lang="es-MX" sz="1800" b="1" i="0" u="none" strike="noStrike">
                          <a:solidFill>
                            <a:srgbClr val="0070C0"/>
                          </a:solidFill>
                          <a:effectLst/>
                          <a:latin typeface="Calibri" panose="020F0502020204030204" pitchFamily="34" charset="0"/>
                        </a:rPr>
                        <a:t>                         25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70C0"/>
                          </a:solidFill>
                          <a:effectLst/>
                          <a:latin typeface="Calibri" panose="020F0502020204030204" pitchFamily="34" charset="0"/>
                        </a:rPr>
                        <a:t>                  10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70C0"/>
                          </a:solidFill>
                          <a:effectLst/>
                          <a:latin typeface="Calibri" panose="020F0502020204030204" pitchFamily="34" charset="0"/>
                        </a:rPr>
                        <a:t>                         10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70C0"/>
                          </a:solidFill>
                          <a:effectLst/>
                          <a:latin typeface="Calibri" panose="020F050202020403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0362968"/>
                  </a:ext>
                </a:extLst>
              </a:tr>
              <a:tr h="272156">
                <a:tc>
                  <a:txBody>
                    <a:bodyPr/>
                    <a:lstStyle/>
                    <a:p>
                      <a:pPr algn="ctr" fontAlgn="b"/>
                      <a:r>
                        <a:rPr lang="es-MX" sz="1800" b="1" i="0" u="none" strike="noStrike">
                          <a:solidFill>
                            <a:srgbClr val="0070C0"/>
                          </a:solidFill>
                          <a:effectLst/>
                          <a:latin typeface="Calibri" panose="020F0502020204030204" pitchFamily="34" charset="0"/>
                        </a:rPr>
                        <a:t>                         50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70C0"/>
                          </a:solidFill>
                          <a:effectLst/>
                          <a:latin typeface="Calibri" panose="020F0502020204030204" pitchFamily="34" charset="0"/>
                        </a:rPr>
                        <a:t>                  10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70C0"/>
                          </a:solidFill>
                          <a:effectLst/>
                          <a:latin typeface="Calibri" panose="020F0502020204030204" pitchFamily="34" charset="0"/>
                        </a:rPr>
                        <a:t>                         10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70C0"/>
                          </a:solidFill>
                          <a:effectLst/>
                          <a:latin typeface="Calibri" panose="020F050202020403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4016223"/>
                  </a:ext>
                </a:extLst>
              </a:tr>
              <a:tr h="272156">
                <a:tc>
                  <a:txBody>
                    <a:bodyPr/>
                    <a:lstStyle/>
                    <a:p>
                      <a:pPr algn="ctr" fontAlgn="b"/>
                      <a:r>
                        <a:rPr lang="es-MX" sz="1800" b="1" i="0" u="none" strike="noStrike">
                          <a:solidFill>
                            <a:srgbClr val="0070C0"/>
                          </a:solidFill>
                          <a:effectLst/>
                          <a:latin typeface="Calibri" panose="020F0502020204030204" pitchFamily="34" charset="0"/>
                        </a:rPr>
                        <a:t>                         75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70C0"/>
                          </a:solidFill>
                          <a:effectLst/>
                          <a:latin typeface="Calibri" panose="020F0502020204030204" pitchFamily="34" charset="0"/>
                        </a:rPr>
                        <a:t>                  10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70C0"/>
                          </a:solidFill>
                          <a:effectLst/>
                          <a:latin typeface="Calibri" panose="020F0502020204030204" pitchFamily="34" charset="0"/>
                        </a:rPr>
                        <a:t>                         10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70C0"/>
                          </a:solidFill>
                          <a:effectLst/>
                          <a:latin typeface="Calibri" panose="020F050202020403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1442405"/>
                  </a:ext>
                </a:extLst>
              </a:tr>
              <a:tr h="272156">
                <a:tc>
                  <a:txBody>
                    <a:bodyPr/>
                    <a:lstStyle/>
                    <a:p>
                      <a:pPr algn="ctr" fontAlgn="b"/>
                      <a:r>
                        <a:rPr lang="es-MX" sz="1800" b="1" i="0" u="none" strike="noStrike">
                          <a:solidFill>
                            <a:srgbClr val="0070C0"/>
                          </a:solidFill>
                          <a:effectLst/>
                          <a:latin typeface="Calibri" panose="020F0502020204030204" pitchFamily="34" charset="0"/>
                        </a:rPr>
                        <a:t>                       100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70C0"/>
                          </a:solidFill>
                          <a:effectLst/>
                          <a:latin typeface="Calibri" panose="020F0502020204030204" pitchFamily="34" charset="0"/>
                        </a:rPr>
                        <a:t>                  10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70C0"/>
                          </a:solidFill>
                          <a:effectLst/>
                          <a:latin typeface="Calibri" panose="020F0502020204030204" pitchFamily="34" charset="0"/>
                        </a:rPr>
                        <a:t>                         10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70C0"/>
                          </a:solidFill>
                          <a:effectLst/>
                          <a:latin typeface="Calibri" panose="020F050202020403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0849195"/>
                  </a:ext>
                </a:extLst>
              </a:tr>
              <a:tr h="272156">
                <a:tc>
                  <a:txBody>
                    <a:bodyPr/>
                    <a:lstStyle/>
                    <a:p>
                      <a:pPr algn="ctr" fontAlgn="b"/>
                      <a:r>
                        <a:rPr lang="es-MX" sz="1800" b="1" i="0" u="none" strike="noStrike">
                          <a:solidFill>
                            <a:srgbClr val="000000"/>
                          </a:solidFill>
                          <a:effectLst/>
                          <a:latin typeface="Calibri" panose="020F0502020204030204" pitchFamily="34" charset="0"/>
                        </a:rPr>
                        <a:t>                       150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Calibri" panose="020F0502020204030204" pitchFamily="34" charset="0"/>
                        </a:rPr>
                        <a:t>                  10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Calibri" panose="020F0502020204030204" pitchFamily="34" charset="0"/>
                        </a:rPr>
                        <a:t>                         12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548235"/>
                          </a:solidFill>
                          <a:effectLst/>
                          <a:latin typeface="Calibri" panose="020F0502020204030204" pitchFamily="34" charset="0"/>
                        </a:rPr>
                        <a:t>82%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6660446"/>
                  </a:ext>
                </a:extLst>
              </a:tr>
              <a:tr h="272156">
                <a:tc>
                  <a:txBody>
                    <a:bodyPr/>
                    <a:lstStyle/>
                    <a:p>
                      <a:pPr algn="ctr" fontAlgn="b"/>
                      <a:r>
                        <a:rPr lang="es-MX" sz="1800" b="1" i="0" u="none" strike="noStrike">
                          <a:solidFill>
                            <a:srgbClr val="000000"/>
                          </a:solidFill>
                          <a:effectLst/>
                          <a:latin typeface="Calibri" panose="020F0502020204030204" pitchFamily="34" charset="0"/>
                        </a:rPr>
                        <a:t>                       200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Calibri" panose="020F0502020204030204" pitchFamily="34" charset="0"/>
                        </a:rPr>
                        <a:t>                  10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Calibri" panose="020F0502020204030204" pitchFamily="34" charset="0"/>
                        </a:rPr>
                        <a:t>                         14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548235"/>
                          </a:solidFill>
                          <a:effectLst/>
                          <a:latin typeface="Calibri" panose="020F0502020204030204" pitchFamily="34" charset="0"/>
                        </a:rPr>
                        <a:t>71%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9404943"/>
                  </a:ext>
                </a:extLst>
              </a:tr>
              <a:tr h="272156">
                <a:tc>
                  <a:txBody>
                    <a:bodyPr/>
                    <a:lstStyle/>
                    <a:p>
                      <a:pPr algn="ctr" fontAlgn="b"/>
                      <a:r>
                        <a:rPr lang="es-MX" sz="1800" b="1" i="0" u="none" strike="noStrike">
                          <a:solidFill>
                            <a:srgbClr val="000000"/>
                          </a:solidFill>
                          <a:effectLst/>
                          <a:latin typeface="Calibri" panose="020F0502020204030204" pitchFamily="34" charset="0"/>
                        </a:rPr>
                        <a:t>                       300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Calibri" panose="020F0502020204030204" pitchFamily="34" charset="0"/>
                        </a:rPr>
                        <a:t>                  15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Calibri" panose="020F0502020204030204" pitchFamily="34" charset="0"/>
                        </a:rPr>
                        <a:t>                         17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548235"/>
                          </a:solidFill>
                          <a:effectLst/>
                          <a:latin typeface="Calibri" panose="020F0502020204030204" pitchFamily="34" charset="0"/>
                        </a:rPr>
                        <a:t>87%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9084394"/>
                  </a:ext>
                </a:extLst>
              </a:tr>
              <a:tr h="272156">
                <a:tc>
                  <a:txBody>
                    <a:bodyPr/>
                    <a:lstStyle/>
                    <a:p>
                      <a:pPr algn="ctr" fontAlgn="b"/>
                      <a:r>
                        <a:rPr lang="es-MX" sz="1800" b="1" i="0" u="none" strike="noStrike">
                          <a:solidFill>
                            <a:srgbClr val="000000"/>
                          </a:solidFill>
                          <a:effectLst/>
                          <a:latin typeface="Calibri" panose="020F0502020204030204" pitchFamily="34" charset="0"/>
                        </a:rPr>
                        <a:t>                       400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Calibri" panose="020F0502020204030204" pitchFamily="34" charset="0"/>
                        </a:rPr>
                        <a:t>                  20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Calibri" panose="020F0502020204030204" pitchFamily="34" charset="0"/>
                        </a:rPr>
                        <a:t>                         20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7620509"/>
                  </a:ext>
                </a:extLst>
              </a:tr>
              <a:tr h="272156">
                <a:tc>
                  <a:txBody>
                    <a:bodyPr/>
                    <a:lstStyle/>
                    <a:p>
                      <a:pPr algn="ctr" fontAlgn="b"/>
                      <a:r>
                        <a:rPr lang="es-MX" sz="1800" b="1" i="0" u="none" strike="noStrike">
                          <a:solidFill>
                            <a:srgbClr val="000000"/>
                          </a:solidFill>
                          <a:effectLst/>
                          <a:latin typeface="Calibri" panose="020F0502020204030204" pitchFamily="34" charset="0"/>
                        </a:rPr>
                        <a:t>                       500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Calibri" panose="020F0502020204030204" pitchFamily="34" charset="0"/>
                        </a:rPr>
                        <a:t>                  25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Calibri" panose="020F0502020204030204" pitchFamily="34" charset="0"/>
                        </a:rPr>
                        <a:t>                         22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FF0000"/>
                          </a:solidFill>
                          <a:effectLst/>
                          <a:latin typeface="Calibri" panose="020F0502020204030204" pitchFamily="34" charset="0"/>
                        </a:rPr>
                        <a:t>112%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9784629"/>
                  </a:ext>
                </a:extLst>
              </a:tr>
              <a:tr h="272156">
                <a:tc>
                  <a:txBody>
                    <a:bodyPr/>
                    <a:lstStyle/>
                    <a:p>
                      <a:pPr algn="ctr" fontAlgn="b"/>
                      <a:r>
                        <a:rPr lang="es-MX" sz="1800" b="1" i="0" u="none" strike="noStrike" dirty="0">
                          <a:solidFill>
                            <a:srgbClr val="000000"/>
                          </a:solidFill>
                          <a:effectLst/>
                          <a:latin typeface="Calibri" panose="020F0502020204030204" pitchFamily="34" charset="0"/>
                        </a:rPr>
                        <a:t>                   1,000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Calibri" panose="020F0502020204030204" pitchFamily="34" charset="0"/>
                        </a:rPr>
                        <a:t>                  50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Calibri" panose="020F0502020204030204" pitchFamily="34" charset="0"/>
                        </a:rPr>
                        <a:t>                         32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FF0000"/>
                          </a:solidFill>
                          <a:effectLst/>
                          <a:latin typeface="Calibri" panose="020F0502020204030204" pitchFamily="34" charset="0"/>
                        </a:rPr>
                        <a:t>158%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4107460"/>
                  </a:ext>
                </a:extLst>
              </a:tr>
              <a:tr h="272156">
                <a:tc>
                  <a:txBody>
                    <a:bodyPr/>
                    <a:lstStyle/>
                    <a:p>
                      <a:pPr algn="ctr" fontAlgn="b"/>
                      <a:r>
                        <a:rPr lang="es-MX" sz="1800" b="1" i="0" u="none" strike="noStrike" dirty="0">
                          <a:solidFill>
                            <a:srgbClr val="000000"/>
                          </a:solidFill>
                          <a:effectLst/>
                          <a:latin typeface="Calibri" panose="020F0502020204030204" pitchFamily="34" charset="0"/>
                        </a:rPr>
                        <a:t>                   2,000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75000"/>
                      </a:schemeClr>
                    </a:solidFill>
                  </a:tcPr>
                </a:tc>
                <a:tc>
                  <a:txBody>
                    <a:bodyPr/>
                    <a:lstStyle/>
                    <a:p>
                      <a:pPr algn="l" fontAlgn="b"/>
                      <a:r>
                        <a:rPr lang="es-MX" sz="1800" b="1" i="0" u="none" strike="noStrike">
                          <a:solidFill>
                            <a:srgbClr val="000000"/>
                          </a:solidFill>
                          <a:effectLst/>
                          <a:latin typeface="Calibri" panose="020F0502020204030204" pitchFamily="34" charset="0"/>
                        </a:rPr>
                        <a:t>                100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75000"/>
                      </a:schemeClr>
                    </a:solidFill>
                  </a:tcPr>
                </a:tc>
                <a:tc>
                  <a:txBody>
                    <a:bodyPr/>
                    <a:lstStyle/>
                    <a:p>
                      <a:pPr algn="l" fontAlgn="b"/>
                      <a:r>
                        <a:rPr lang="es-MX" sz="1800" b="1" i="0" u="none" strike="noStrike">
                          <a:solidFill>
                            <a:srgbClr val="000000"/>
                          </a:solidFill>
                          <a:effectLst/>
                          <a:latin typeface="Calibri" panose="020F0502020204030204" pitchFamily="34" charset="0"/>
                        </a:rPr>
                        <a:t>                         45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75000"/>
                      </a:schemeClr>
                    </a:solidFill>
                  </a:tcPr>
                </a:tc>
                <a:tc>
                  <a:txBody>
                    <a:bodyPr/>
                    <a:lstStyle/>
                    <a:p>
                      <a:pPr algn="r" fontAlgn="b"/>
                      <a:r>
                        <a:rPr lang="es-MX" sz="1800" b="1" i="0" u="none" strike="noStrike">
                          <a:solidFill>
                            <a:srgbClr val="FF0000"/>
                          </a:solidFill>
                          <a:effectLst/>
                          <a:latin typeface="Calibri" panose="020F0502020204030204" pitchFamily="34" charset="0"/>
                        </a:rPr>
                        <a:t>224%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532048726"/>
                  </a:ext>
                </a:extLst>
              </a:tr>
              <a:tr h="272156">
                <a:tc>
                  <a:txBody>
                    <a:bodyPr/>
                    <a:lstStyle/>
                    <a:p>
                      <a:pPr algn="ctr" fontAlgn="b"/>
                      <a:r>
                        <a:rPr lang="es-MX" sz="1800" b="1" i="0" u="none" strike="noStrike" dirty="0">
                          <a:solidFill>
                            <a:srgbClr val="000000"/>
                          </a:solidFill>
                          <a:effectLst/>
                          <a:latin typeface="Calibri" panose="020F0502020204030204" pitchFamily="34" charset="0"/>
                        </a:rPr>
                        <a:t>                   3,000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75000"/>
                      </a:schemeClr>
                    </a:solidFill>
                  </a:tcPr>
                </a:tc>
                <a:tc>
                  <a:txBody>
                    <a:bodyPr/>
                    <a:lstStyle/>
                    <a:p>
                      <a:pPr algn="l" fontAlgn="b"/>
                      <a:r>
                        <a:rPr lang="es-MX" sz="1800" b="1" i="0" u="none" strike="noStrike" dirty="0">
                          <a:solidFill>
                            <a:srgbClr val="000000"/>
                          </a:solidFill>
                          <a:effectLst/>
                          <a:latin typeface="Calibri" panose="020F0502020204030204" pitchFamily="34" charset="0"/>
                        </a:rPr>
                        <a:t>                150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75000"/>
                      </a:schemeClr>
                    </a:solidFill>
                  </a:tcPr>
                </a:tc>
                <a:tc>
                  <a:txBody>
                    <a:bodyPr/>
                    <a:lstStyle/>
                    <a:p>
                      <a:pPr algn="l" fontAlgn="b"/>
                      <a:r>
                        <a:rPr lang="es-MX" sz="1800" b="1" i="0" u="none" strike="noStrike">
                          <a:solidFill>
                            <a:srgbClr val="000000"/>
                          </a:solidFill>
                          <a:effectLst/>
                          <a:latin typeface="Calibri" panose="020F0502020204030204" pitchFamily="34" charset="0"/>
                        </a:rPr>
                        <a:t>                         55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75000"/>
                      </a:schemeClr>
                    </a:solidFill>
                  </a:tcPr>
                </a:tc>
                <a:tc>
                  <a:txBody>
                    <a:bodyPr/>
                    <a:lstStyle/>
                    <a:p>
                      <a:pPr algn="r" fontAlgn="b"/>
                      <a:r>
                        <a:rPr lang="es-MX" sz="1800" b="1" i="0" u="none" strike="noStrike">
                          <a:solidFill>
                            <a:srgbClr val="FF0000"/>
                          </a:solidFill>
                          <a:effectLst/>
                          <a:latin typeface="Calibri" panose="020F0502020204030204" pitchFamily="34" charset="0"/>
                        </a:rPr>
                        <a:t>274%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241616754"/>
                  </a:ext>
                </a:extLst>
              </a:tr>
              <a:tr h="272156">
                <a:tc>
                  <a:txBody>
                    <a:bodyPr/>
                    <a:lstStyle/>
                    <a:p>
                      <a:pPr algn="ctr" fontAlgn="b"/>
                      <a:r>
                        <a:rPr lang="es-MX" sz="1800" b="1" i="0" u="none" strike="noStrike">
                          <a:solidFill>
                            <a:srgbClr val="000000"/>
                          </a:solidFill>
                          <a:effectLst/>
                          <a:latin typeface="Calibri" panose="020F0502020204030204" pitchFamily="34" charset="0"/>
                        </a:rPr>
                        <a:t>                   5,000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75000"/>
                      </a:schemeClr>
                    </a:solidFill>
                  </a:tcPr>
                </a:tc>
                <a:tc>
                  <a:txBody>
                    <a:bodyPr/>
                    <a:lstStyle/>
                    <a:p>
                      <a:pPr algn="l" fontAlgn="b"/>
                      <a:r>
                        <a:rPr lang="es-MX" sz="1800" b="1" i="0" u="none" strike="noStrike" dirty="0">
                          <a:solidFill>
                            <a:srgbClr val="000000"/>
                          </a:solidFill>
                          <a:effectLst/>
                          <a:latin typeface="Calibri" panose="020F0502020204030204" pitchFamily="34" charset="0"/>
                        </a:rPr>
                        <a:t>                250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75000"/>
                      </a:schemeClr>
                    </a:solidFill>
                  </a:tcPr>
                </a:tc>
                <a:tc>
                  <a:txBody>
                    <a:bodyPr/>
                    <a:lstStyle/>
                    <a:p>
                      <a:pPr algn="l" fontAlgn="b"/>
                      <a:r>
                        <a:rPr lang="es-MX" sz="1800" b="1" i="0" u="none" strike="noStrike">
                          <a:solidFill>
                            <a:srgbClr val="000000"/>
                          </a:solidFill>
                          <a:effectLst/>
                          <a:latin typeface="Calibri" panose="020F0502020204030204" pitchFamily="34" charset="0"/>
                        </a:rPr>
                        <a:t>                         71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75000"/>
                      </a:schemeClr>
                    </a:solidFill>
                  </a:tcPr>
                </a:tc>
                <a:tc>
                  <a:txBody>
                    <a:bodyPr/>
                    <a:lstStyle/>
                    <a:p>
                      <a:pPr algn="r" fontAlgn="b"/>
                      <a:r>
                        <a:rPr lang="es-MX" sz="1800" b="1" i="0" u="none" strike="noStrike">
                          <a:solidFill>
                            <a:srgbClr val="FF0000"/>
                          </a:solidFill>
                          <a:effectLst/>
                          <a:latin typeface="Calibri" panose="020F0502020204030204" pitchFamily="34" charset="0"/>
                        </a:rPr>
                        <a:t>354%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3286042466"/>
                  </a:ext>
                </a:extLst>
              </a:tr>
              <a:tr h="272156">
                <a:tc>
                  <a:txBody>
                    <a:bodyPr/>
                    <a:lstStyle/>
                    <a:p>
                      <a:pPr algn="ctr" fontAlgn="b"/>
                      <a:r>
                        <a:rPr lang="es-MX" sz="1800" b="1" i="0" u="none" strike="noStrike">
                          <a:solidFill>
                            <a:srgbClr val="000000"/>
                          </a:solidFill>
                          <a:effectLst/>
                          <a:latin typeface="Calibri" panose="020F0502020204030204" pitchFamily="34" charset="0"/>
                        </a:rPr>
                        <a:t>                 10,000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75000"/>
                      </a:schemeClr>
                    </a:solidFill>
                  </a:tcPr>
                </a:tc>
                <a:tc>
                  <a:txBody>
                    <a:bodyPr/>
                    <a:lstStyle/>
                    <a:p>
                      <a:pPr algn="l" fontAlgn="b"/>
                      <a:r>
                        <a:rPr lang="es-MX" sz="1800" b="1" i="0" u="none" strike="noStrike" dirty="0">
                          <a:solidFill>
                            <a:srgbClr val="000000"/>
                          </a:solidFill>
                          <a:effectLst/>
                          <a:latin typeface="Calibri" panose="020F0502020204030204" pitchFamily="34" charset="0"/>
                        </a:rPr>
                        <a:t>                500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75000"/>
                      </a:schemeClr>
                    </a:solidFill>
                  </a:tcPr>
                </a:tc>
                <a:tc>
                  <a:txBody>
                    <a:bodyPr/>
                    <a:lstStyle/>
                    <a:p>
                      <a:pPr algn="l" fontAlgn="b"/>
                      <a:r>
                        <a:rPr lang="es-MX" sz="1800" b="1" i="0" u="none" strike="noStrike" dirty="0">
                          <a:solidFill>
                            <a:srgbClr val="000000"/>
                          </a:solidFill>
                          <a:effectLst/>
                          <a:latin typeface="Calibri" panose="020F0502020204030204" pitchFamily="34" charset="0"/>
                        </a:rPr>
                        <a:t>                       100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75000"/>
                      </a:schemeClr>
                    </a:solidFill>
                  </a:tcPr>
                </a:tc>
                <a:tc>
                  <a:txBody>
                    <a:bodyPr/>
                    <a:lstStyle/>
                    <a:p>
                      <a:pPr algn="r" fontAlgn="b"/>
                      <a:r>
                        <a:rPr lang="es-MX" sz="1800" b="1" i="0" u="none" strike="noStrike" dirty="0">
                          <a:solidFill>
                            <a:srgbClr val="FF0000"/>
                          </a:solidFill>
                          <a:effectLst/>
                          <a:latin typeface="Calibri" panose="020F0502020204030204" pitchFamily="34" charset="0"/>
                        </a:rPr>
                        <a:t>500%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4013592321"/>
                  </a:ext>
                </a:extLst>
              </a:tr>
            </a:tbl>
          </a:graphicData>
        </a:graphic>
      </p:graphicFrame>
      <p:sp>
        <p:nvSpPr>
          <p:cNvPr id="4" name="CuadroTexto 3">
            <a:extLst>
              <a:ext uri="{FF2B5EF4-FFF2-40B4-BE49-F238E27FC236}">
                <a16:creationId xmlns:a16="http://schemas.microsoft.com/office/drawing/2014/main" id="{09684040-4D87-4E04-B5E3-2F32CB4776F9}"/>
              </a:ext>
            </a:extLst>
          </p:cNvPr>
          <p:cNvSpPr txBox="1"/>
          <p:nvPr/>
        </p:nvSpPr>
        <p:spPr>
          <a:xfrm>
            <a:off x="1810327" y="6173021"/>
            <a:ext cx="6347115" cy="646331"/>
          </a:xfrm>
          <a:prstGeom prst="rect">
            <a:avLst/>
          </a:prstGeom>
          <a:noFill/>
        </p:spPr>
        <p:txBody>
          <a:bodyPr wrap="square" rtlCol="0">
            <a:spAutoFit/>
          </a:bodyPr>
          <a:lstStyle/>
          <a:p>
            <a:r>
              <a:rPr lang="es-ES" i="1" dirty="0"/>
              <a:t>*En el caso de que el límite de los 1,000 productores para conformar un grupo, los cálculos marcados en gris no aplicarían</a:t>
            </a:r>
            <a:endParaRPr lang="es-MX" i="1" dirty="0"/>
          </a:p>
        </p:txBody>
      </p:sp>
      <p:sp>
        <p:nvSpPr>
          <p:cNvPr id="5" name="CuadroTexto 4">
            <a:extLst>
              <a:ext uri="{FF2B5EF4-FFF2-40B4-BE49-F238E27FC236}">
                <a16:creationId xmlns:a16="http://schemas.microsoft.com/office/drawing/2014/main" id="{46CEE4CC-28E1-43F5-8640-9F9ED7BE20CF}"/>
              </a:ext>
            </a:extLst>
          </p:cNvPr>
          <p:cNvSpPr txBox="1"/>
          <p:nvPr/>
        </p:nvSpPr>
        <p:spPr>
          <a:xfrm>
            <a:off x="8475157" y="2521614"/>
            <a:ext cx="3336758" cy="2862322"/>
          </a:xfrm>
          <a:prstGeom prst="rect">
            <a:avLst/>
          </a:prstGeom>
          <a:noFill/>
        </p:spPr>
        <p:txBody>
          <a:bodyPr wrap="square" rtlCol="0">
            <a:spAutoFit/>
          </a:bodyPr>
          <a:lstStyle/>
          <a:p>
            <a:pPr algn="just"/>
            <a:r>
              <a:rPr lang="es-ES" dirty="0"/>
              <a:t>Es importante mencionar que en el caso de que se aplique la nueva tasa mínima de inspección (5%) junto con el límite de 1,00 productores, los costos no sólo incrementan en el costo de certificación, sino en los costos de certificacion , administración y capacitación de los nuevos grupos que deberán conformarse </a:t>
            </a:r>
            <a:endParaRPr lang="es-MX" dirty="0"/>
          </a:p>
        </p:txBody>
      </p:sp>
    </p:spTree>
    <p:extLst>
      <p:ext uri="{BB962C8B-B14F-4D97-AF65-F5344CB8AC3E}">
        <p14:creationId xmlns:p14="http://schemas.microsoft.com/office/powerpoint/2010/main" val="4081148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0E512BE7-F05A-4A7B-B40D-B05F052225C8}"/>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sz="4700" b="1"/>
              <a:t>Ventanas de oportunidad y acciones urgentes de incidencia </a:t>
            </a:r>
            <a:endParaRPr lang="en-US" sz="4700"/>
          </a:p>
        </p:txBody>
      </p:sp>
      <p:sp>
        <p:nvSpPr>
          <p:cNvPr id="14" name="Freeform: Shape 13">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Marcador de contenido 8" descr="Imagen que contiene alimentos&#10;&#10;Descripción generada automáticamente">
            <a:extLst>
              <a:ext uri="{FF2B5EF4-FFF2-40B4-BE49-F238E27FC236}">
                <a16:creationId xmlns:a16="http://schemas.microsoft.com/office/drawing/2014/main" id="{89596ADB-B799-46BB-BC70-545AA8B765A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155" r="6004"/>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Tree>
    <p:extLst>
      <p:ext uri="{BB962C8B-B14F-4D97-AF65-F5344CB8AC3E}">
        <p14:creationId xmlns:p14="http://schemas.microsoft.com/office/powerpoint/2010/main" val="3236827434"/>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D7C29B-8271-4AF4-A68B-8B603BEC17C6}"/>
              </a:ext>
            </a:extLst>
          </p:cNvPr>
          <p:cNvSpPr>
            <a:spLocks noGrp="1"/>
          </p:cNvSpPr>
          <p:nvPr>
            <p:ph type="title"/>
          </p:nvPr>
        </p:nvSpPr>
        <p:spPr>
          <a:xfrm>
            <a:off x="1513449" y="365125"/>
            <a:ext cx="9670366" cy="1154186"/>
          </a:xfrm>
        </p:spPr>
        <p:txBody>
          <a:bodyPr/>
          <a:lstStyle/>
          <a:p>
            <a:r>
              <a:rPr lang="es-ES" b="1" dirty="0"/>
              <a:t>Problemática</a:t>
            </a:r>
            <a:endParaRPr lang="es-MX" b="1" dirty="0"/>
          </a:p>
        </p:txBody>
      </p:sp>
      <p:sp>
        <p:nvSpPr>
          <p:cNvPr id="3" name="Marcador de contenido 2">
            <a:extLst>
              <a:ext uri="{FF2B5EF4-FFF2-40B4-BE49-F238E27FC236}">
                <a16:creationId xmlns:a16="http://schemas.microsoft.com/office/drawing/2014/main" id="{17CCA057-9510-4F0E-ACF5-1088E44D9604}"/>
              </a:ext>
            </a:extLst>
          </p:cNvPr>
          <p:cNvSpPr>
            <a:spLocks noGrp="1"/>
          </p:cNvSpPr>
          <p:nvPr>
            <p:ph idx="1"/>
          </p:nvPr>
        </p:nvSpPr>
        <p:spPr>
          <a:xfrm>
            <a:off x="315685" y="1533913"/>
            <a:ext cx="10515600" cy="5156254"/>
          </a:xfrm>
        </p:spPr>
        <p:txBody>
          <a:bodyPr>
            <a:noAutofit/>
          </a:bodyPr>
          <a:lstStyle/>
          <a:p>
            <a:pPr marL="0" indent="0" algn="just">
              <a:buNone/>
            </a:pPr>
            <a:r>
              <a:rPr lang="es-ES" sz="3200" b="1" dirty="0"/>
              <a:t>Se consideran como problemas principales de la Ley promulgada:</a:t>
            </a:r>
          </a:p>
          <a:p>
            <a:pPr lvl="1" algn="just"/>
            <a:r>
              <a:rPr lang="es-ES" sz="3200" dirty="0"/>
              <a:t>Los Procesadores o Exportadores, así como las Unidades de Producción mayores a los criterios establecidos no podrán ser parte del grupo de operadores para Certificacion Grupal</a:t>
            </a:r>
          </a:p>
          <a:p>
            <a:pPr lvl="1" algn="just"/>
            <a:r>
              <a:rPr lang="es-ES" sz="3200" dirty="0"/>
              <a:t>Los SCI y sus entidades legales deben coincidir y no pueden tener productores convencionales. </a:t>
            </a:r>
          </a:p>
          <a:p>
            <a:pPr lvl="1" algn="just"/>
            <a:r>
              <a:rPr lang="es-ES" sz="3200" dirty="0"/>
              <a:t>La regulación de la UE se aplicará de manera </a:t>
            </a:r>
            <a:r>
              <a:rPr lang="es-ES" sz="3200" dirty="0" err="1"/>
              <a:t>practicamente</a:t>
            </a:r>
            <a:r>
              <a:rPr lang="es-ES" sz="3200" dirty="0"/>
              <a:t> idéntica dentro y fuera de la Unión Europea</a:t>
            </a:r>
          </a:p>
          <a:p>
            <a:pPr marL="457200" lvl="1" indent="0" algn="just">
              <a:buNone/>
            </a:pPr>
            <a:endParaRPr lang="es-ES" sz="3200" dirty="0"/>
          </a:p>
        </p:txBody>
      </p:sp>
      <p:pic>
        <p:nvPicPr>
          <p:cNvPr id="4" name="Imagen 3" descr="Imagen que contiene señal, dibujo&#10;&#10;Descripción generada automáticamente">
            <a:extLst>
              <a:ext uri="{FF2B5EF4-FFF2-40B4-BE49-F238E27FC236}">
                <a16:creationId xmlns:a16="http://schemas.microsoft.com/office/drawing/2014/main" id="{C2E8929F-D537-4C19-9996-B15F3744B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685" y="365125"/>
            <a:ext cx="1045029" cy="1033063"/>
          </a:xfrm>
          <a:prstGeom prst="rect">
            <a:avLst/>
          </a:pr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Tree>
    <p:extLst>
      <p:ext uri="{BB962C8B-B14F-4D97-AF65-F5344CB8AC3E}">
        <p14:creationId xmlns:p14="http://schemas.microsoft.com/office/powerpoint/2010/main" val="4549390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D7C29B-8271-4AF4-A68B-8B603BEC17C6}"/>
              </a:ext>
            </a:extLst>
          </p:cNvPr>
          <p:cNvSpPr>
            <a:spLocks noGrp="1"/>
          </p:cNvSpPr>
          <p:nvPr>
            <p:ph type="title"/>
          </p:nvPr>
        </p:nvSpPr>
        <p:spPr>
          <a:xfrm>
            <a:off x="1513449" y="365125"/>
            <a:ext cx="9670366" cy="1154186"/>
          </a:xfrm>
        </p:spPr>
        <p:txBody>
          <a:bodyPr/>
          <a:lstStyle/>
          <a:p>
            <a:r>
              <a:rPr lang="es-ES" b="1" dirty="0"/>
              <a:t>Problemática</a:t>
            </a:r>
            <a:endParaRPr lang="es-MX" b="1" dirty="0"/>
          </a:p>
        </p:txBody>
      </p:sp>
      <p:sp>
        <p:nvSpPr>
          <p:cNvPr id="3" name="Marcador de contenido 2">
            <a:extLst>
              <a:ext uri="{FF2B5EF4-FFF2-40B4-BE49-F238E27FC236}">
                <a16:creationId xmlns:a16="http://schemas.microsoft.com/office/drawing/2014/main" id="{17CCA057-9510-4F0E-ACF5-1088E44D9604}"/>
              </a:ext>
            </a:extLst>
          </p:cNvPr>
          <p:cNvSpPr>
            <a:spLocks noGrp="1"/>
          </p:cNvSpPr>
          <p:nvPr>
            <p:ph idx="1"/>
          </p:nvPr>
        </p:nvSpPr>
        <p:spPr>
          <a:xfrm>
            <a:off x="315685" y="1138816"/>
            <a:ext cx="11316872" cy="5412937"/>
          </a:xfrm>
        </p:spPr>
        <p:txBody>
          <a:bodyPr>
            <a:noAutofit/>
          </a:bodyPr>
          <a:lstStyle/>
          <a:p>
            <a:pPr marL="457200" lvl="1" indent="0" algn="just">
              <a:buNone/>
            </a:pPr>
            <a:endParaRPr lang="es-ES" dirty="0"/>
          </a:p>
          <a:p>
            <a:pPr marL="0" indent="0" algn="just">
              <a:buNone/>
            </a:pPr>
            <a:r>
              <a:rPr lang="es-ES" sz="3200" b="1" dirty="0"/>
              <a:t>Se consideran como problemas principales de la Ley secundaria en discusión:</a:t>
            </a:r>
          </a:p>
          <a:p>
            <a:pPr marL="450850" lvl="1" algn="just"/>
            <a:r>
              <a:rPr lang="es-ES" sz="3000" dirty="0"/>
              <a:t>El tamaño del grupo (Teniendo como máximo eventual de 1,000 agricultores por grupo)</a:t>
            </a:r>
          </a:p>
          <a:p>
            <a:pPr marL="450850" lvl="1" algn="just"/>
            <a:r>
              <a:rPr lang="es-ES" sz="3000" dirty="0"/>
              <a:t>El hecho que dichos grupos deberán conformar entidades legales separadas y sistemas de control interno independientes para cada grupo legal.</a:t>
            </a:r>
          </a:p>
          <a:p>
            <a:pPr marL="450850" lvl="1" algn="just"/>
            <a:r>
              <a:rPr lang="es-ES" sz="3000" dirty="0"/>
              <a:t>No está totalmente claro si las exportadoras/procesadoras propias de las organizaciones de pequeños productores deben certificarse por separado, similar a las exportadoras procesadoras que trabajan con productores no organizados. </a:t>
            </a:r>
          </a:p>
        </p:txBody>
      </p:sp>
      <p:pic>
        <p:nvPicPr>
          <p:cNvPr id="4" name="Imagen 3" descr="Imagen que contiene señal, dibujo&#10;&#10;Descripción generada automáticamente">
            <a:extLst>
              <a:ext uri="{FF2B5EF4-FFF2-40B4-BE49-F238E27FC236}">
                <a16:creationId xmlns:a16="http://schemas.microsoft.com/office/drawing/2014/main" id="{C2E8929F-D537-4C19-9996-B15F3744B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685" y="365125"/>
            <a:ext cx="1045029" cy="1033063"/>
          </a:xfrm>
          <a:prstGeom prst="rect">
            <a:avLst/>
          </a:pr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Tree>
    <p:extLst>
      <p:ext uri="{BB962C8B-B14F-4D97-AF65-F5344CB8AC3E}">
        <p14:creationId xmlns:p14="http://schemas.microsoft.com/office/powerpoint/2010/main" val="15772606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D7C29B-8271-4AF4-A68B-8B603BEC17C6}"/>
              </a:ext>
            </a:extLst>
          </p:cNvPr>
          <p:cNvSpPr>
            <a:spLocks noGrp="1"/>
          </p:cNvSpPr>
          <p:nvPr>
            <p:ph type="title"/>
          </p:nvPr>
        </p:nvSpPr>
        <p:spPr>
          <a:xfrm>
            <a:off x="1513449" y="365125"/>
            <a:ext cx="9670366" cy="1154186"/>
          </a:xfrm>
        </p:spPr>
        <p:txBody>
          <a:bodyPr/>
          <a:lstStyle/>
          <a:p>
            <a:r>
              <a:rPr lang="es-ES" b="1" dirty="0"/>
              <a:t>Problemática</a:t>
            </a:r>
            <a:endParaRPr lang="es-MX" b="1" dirty="0"/>
          </a:p>
        </p:txBody>
      </p:sp>
      <p:sp>
        <p:nvSpPr>
          <p:cNvPr id="3" name="Marcador de contenido 2">
            <a:extLst>
              <a:ext uri="{FF2B5EF4-FFF2-40B4-BE49-F238E27FC236}">
                <a16:creationId xmlns:a16="http://schemas.microsoft.com/office/drawing/2014/main" id="{17CCA057-9510-4F0E-ACF5-1088E44D9604}"/>
              </a:ext>
            </a:extLst>
          </p:cNvPr>
          <p:cNvSpPr>
            <a:spLocks noGrp="1"/>
          </p:cNvSpPr>
          <p:nvPr>
            <p:ph idx="1"/>
          </p:nvPr>
        </p:nvSpPr>
        <p:spPr>
          <a:xfrm>
            <a:off x="142522" y="1424365"/>
            <a:ext cx="10902446" cy="5483373"/>
          </a:xfrm>
        </p:spPr>
        <p:txBody>
          <a:bodyPr>
            <a:normAutofit lnSpcReduction="10000"/>
          </a:bodyPr>
          <a:lstStyle/>
          <a:p>
            <a:pPr algn="just"/>
            <a:r>
              <a:rPr lang="es-ES" sz="3200" dirty="0"/>
              <a:t>La Ley general fue ya aprobada y lograr cambios en ella por medio de la incidencia es aparentemente muy difícil. Los representantes de la CE han expresado que muy difícilmente se consideraría un cambio a la ley ya promulgada para el 2021. Tampoco está cerrada esa posibilidad al 100%, quizás. Las especificidades y explicaciones (¿excepciones?) deben en principio resolverse a través a través de la ley secundaria. </a:t>
            </a:r>
          </a:p>
          <a:p>
            <a:pPr algn="just"/>
            <a:r>
              <a:rPr lang="es-ES" sz="3200" dirty="0"/>
              <a:t>La ley secundaria está siendo elaborada y aprobada por los estados miembros de la Unión Europea, que no necesariamente están familiarizados con la práctica de la certificación grupal, menos con las realidades de los productores de otros continentes, y que probablemente formularán estas reglas desde el escritorio. </a:t>
            </a:r>
          </a:p>
        </p:txBody>
      </p:sp>
      <p:pic>
        <p:nvPicPr>
          <p:cNvPr id="4" name="Imagen 3" descr="Imagen que contiene señal, dibujo&#10;&#10;Descripción generada automáticamente">
            <a:extLst>
              <a:ext uri="{FF2B5EF4-FFF2-40B4-BE49-F238E27FC236}">
                <a16:creationId xmlns:a16="http://schemas.microsoft.com/office/drawing/2014/main" id="{C2E8929F-D537-4C19-9996-B15F3744B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685" y="365125"/>
            <a:ext cx="1045029" cy="1033063"/>
          </a:xfrm>
          <a:prstGeom prst="rect">
            <a:avLst/>
          </a:pr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Tree>
    <p:extLst>
      <p:ext uri="{BB962C8B-B14F-4D97-AF65-F5344CB8AC3E}">
        <p14:creationId xmlns:p14="http://schemas.microsoft.com/office/powerpoint/2010/main" val="42633745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D7C29B-8271-4AF4-A68B-8B603BEC17C6}"/>
              </a:ext>
            </a:extLst>
          </p:cNvPr>
          <p:cNvSpPr>
            <a:spLocks noGrp="1"/>
          </p:cNvSpPr>
          <p:nvPr>
            <p:ph type="title"/>
          </p:nvPr>
        </p:nvSpPr>
        <p:spPr>
          <a:xfrm>
            <a:off x="1513449" y="365125"/>
            <a:ext cx="9670366" cy="1154186"/>
          </a:xfrm>
        </p:spPr>
        <p:txBody>
          <a:bodyPr/>
          <a:lstStyle/>
          <a:p>
            <a:r>
              <a:rPr lang="es-ES" dirty="0"/>
              <a:t>Ventanas de oportunidad</a:t>
            </a:r>
            <a:endParaRPr lang="es-MX" dirty="0"/>
          </a:p>
        </p:txBody>
      </p:sp>
      <p:sp>
        <p:nvSpPr>
          <p:cNvPr id="3" name="Marcador de contenido 2">
            <a:extLst>
              <a:ext uri="{FF2B5EF4-FFF2-40B4-BE49-F238E27FC236}">
                <a16:creationId xmlns:a16="http://schemas.microsoft.com/office/drawing/2014/main" id="{17CCA057-9510-4F0E-ACF5-1088E44D9604}"/>
              </a:ext>
            </a:extLst>
          </p:cNvPr>
          <p:cNvSpPr>
            <a:spLocks noGrp="1"/>
          </p:cNvSpPr>
          <p:nvPr>
            <p:ph idx="1"/>
          </p:nvPr>
        </p:nvSpPr>
        <p:spPr>
          <a:xfrm>
            <a:off x="245600" y="1641177"/>
            <a:ext cx="11363808" cy="5216823"/>
          </a:xfrm>
        </p:spPr>
        <p:txBody>
          <a:bodyPr>
            <a:normAutofit fontScale="85000" lnSpcReduction="20000"/>
          </a:bodyPr>
          <a:lstStyle/>
          <a:p>
            <a:pPr algn="just"/>
            <a:r>
              <a:rPr lang="es-ES" dirty="0"/>
              <a:t>“Se prevé que en enero o febrero [2020] se tome la decisión final de la aprobación del borrador con los cambios aquí presentados”. </a:t>
            </a:r>
            <a:r>
              <a:rPr lang="es-ES" i="1" dirty="0">
                <a:solidFill>
                  <a:schemeClr val="bg2">
                    <a:lumMod val="50000"/>
                  </a:schemeClr>
                </a:solidFill>
              </a:rPr>
              <a:t>(IFOAM 2019) </a:t>
            </a:r>
          </a:p>
          <a:p>
            <a:pPr algn="just"/>
            <a:r>
              <a:rPr lang="es-ES" dirty="0"/>
              <a:t> La ventana de oportunidad se presenta en hacer algo también desde los países terceros afectados, al comunicar su preocupación, por la vía gubernamental y por la vía de la sociedad civil. </a:t>
            </a:r>
          </a:p>
          <a:p>
            <a:pPr algn="just"/>
            <a:r>
              <a:rPr lang="es-MX" b="1" dirty="0"/>
              <a:t>Durante la Biofach, el día 13 de febrero de 2019, el SPP tendrá la oportunidad de exponer la opinión de los productores y otros actores de la Familia SPP en un panel, ante el sector orgánico global, con participación de representantes de la Comunidad Europea. </a:t>
            </a:r>
          </a:p>
          <a:p>
            <a:pPr algn="just"/>
            <a:r>
              <a:rPr lang="es-MX" dirty="0"/>
              <a:t>La participación de la Comunidad Europea en este foro, en coordinación con IFOAM, da a entender que no se habrán tomado aún decisiones finales con respecto a la legislación secundaria, lo cual permite ejercer cierta presión.</a:t>
            </a:r>
          </a:p>
          <a:p>
            <a:pPr algn="just"/>
            <a:r>
              <a:rPr lang="es-MX" dirty="0"/>
              <a:t>Para lograr una presión fuerte, probablemente se requiera una presión coordinada entre diferentes partes del movimiento de orgánico y de pequeños productores y del comercio justo. El punto de los exportadores privados es, sin embargo,  un punto de diferenciación de entre el SPP y otros movimientos.</a:t>
            </a:r>
          </a:p>
          <a:p>
            <a:pPr algn="just"/>
            <a:endParaRPr lang="es-MX" dirty="0"/>
          </a:p>
        </p:txBody>
      </p:sp>
      <p:pic>
        <p:nvPicPr>
          <p:cNvPr id="4" name="Imagen 3" descr="Imagen que contiene señal, dibujo&#10;&#10;Descripción generada automáticamente">
            <a:extLst>
              <a:ext uri="{FF2B5EF4-FFF2-40B4-BE49-F238E27FC236}">
                <a16:creationId xmlns:a16="http://schemas.microsoft.com/office/drawing/2014/main" id="{C2E8929F-D537-4C19-9996-B15F3744B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685" y="365125"/>
            <a:ext cx="1045029" cy="1033063"/>
          </a:xfrm>
          <a:prstGeom prst="rect">
            <a:avLst/>
          </a:pr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Tree>
    <p:extLst>
      <p:ext uri="{BB962C8B-B14F-4D97-AF65-F5344CB8AC3E}">
        <p14:creationId xmlns:p14="http://schemas.microsoft.com/office/powerpoint/2010/main" val="6902422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0E512BE7-F05A-4A7B-B40D-B05F052225C8}"/>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sz="5100"/>
              <a:t>Posicionamiento SPP</a:t>
            </a:r>
          </a:p>
        </p:txBody>
      </p:sp>
      <p:sp>
        <p:nvSpPr>
          <p:cNvPr id="14" name="Freeform: Shape 13">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Marcador de contenido 8" descr="Imagen que contiene alimentos&#10;&#10;Descripción generada automáticamente">
            <a:extLst>
              <a:ext uri="{FF2B5EF4-FFF2-40B4-BE49-F238E27FC236}">
                <a16:creationId xmlns:a16="http://schemas.microsoft.com/office/drawing/2014/main" id="{89596ADB-B799-46BB-BC70-545AA8B765A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155" r="6004"/>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Tree>
    <p:extLst>
      <p:ext uri="{BB962C8B-B14F-4D97-AF65-F5344CB8AC3E}">
        <p14:creationId xmlns:p14="http://schemas.microsoft.com/office/powerpoint/2010/main" val="1356508624"/>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D7C29B-8271-4AF4-A68B-8B603BEC17C6}"/>
              </a:ext>
            </a:extLst>
          </p:cNvPr>
          <p:cNvSpPr>
            <a:spLocks noGrp="1"/>
          </p:cNvSpPr>
          <p:nvPr>
            <p:ph type="title"/>
          </p:nvPr>
        </p:nvSpPr>
        <p:spPr>
          <a:xfrm>
            <a:off x="1513449" y="365125"/>
            <a:ext cx="9670366" cy="1154186"/>
          </a:xfrm>
        </p:spPr>
        <p:txBody>
          <a:bodyPr/>
          <a:lstStyle/>
          <a:p>
            <a:r>
              <a:rPr lang="es-ES" b="1" dirty="0"/>
              <a:t>Posicionamiento SPP; a discusión</a:t>
            </a:r>
            <a:endParaRPr lang="es-MX" b="1" dirty="0"/>
          </a:p>
        </p:txBody>
      </p:sp>
      <p:sp>
        <p:nvSpPr>
          <p:cNvPr id="3" name="Marcador de contenido 2">
            <a:extLst>
              <a:ext uri="{FF2B5EF4-FFF2-40B4-BE49-F238E27FC236}">
                <a16:creationId xmlns:a16="http://schemas.microsoft.com/office/drawing/2014/main" id="{17CCA057-9510-4F0E-ACF5-1088E44D9604}"/>
              </a:ext>
            </a:extLst>
          </p:cNvPr>
          <p:cNvSpPr>
            <a:spLocks noGrp="1"/>
          </p:cNvSpPr>
          <p:nvPr>
            <p:ph idx="1"/>
          </p:nvPr>
        </p:nvSpPr>
        <p:spPr>
          <a:xfrm>
            <a:off x="315685" y="1519311"/>
            <a:ext cx="10515600" cy="5136918"/>
          </a:xfrm>
        </p:spPr>
        <p:txBody>
          <a:bodyPr>
            <a:normAutofit fontScale="77500" lnSpcReduction="20000"/>
          </a:bodyPr>
          <a:lstStyle/>
          <a:p>
            <a:pPr algn="just"/>
            <a:r>
              <a:rPr lang="es-ES" dirty="0"/>
              <a:t>Se sugiere expresar las siguientes preocupaciones como SPP global: </a:t>
            </a:r>
          </a:p>
          <a:p>
            <a:pPr algn="just"/>
            <a:endParaRPr lang="es-ES" dirty="0"/>
          </a:p>
          <a:p>
            <a:pPr marL="358775" lvl="0" indent="-358775" algn="just">
              <a:buNone/>
            </a:pPr>
            <a:r>
              <a:rPr lang="es-ES" b="1" dirty="0"/>
              <a:t>1. </a:t>
            </a:r>
            <a:r>
              <a:rPr lang="es-MX" b="1" dirty="0"/>
              <a:t>Es muy grave que la regulación propuesta obligue a limitar los sistemas de control interno para orgánico y los grupos legalmente constituidos a 1,000 socios. Así mismo, los productores no orgánicos deben poder ser formar parte de un mismo grupo de certificacion, sin tener que conformar una entidad legal independiente</a:t>
            </a:r>
          </a:p>
          <a:p>
            <a:pPr marL="0" lvl="0" indent="0" algn="just">
              <a:buNone/>
            </a:pPr>
            <a:r>
              <a:rPr lang="es-MX" dirty="0"/>
              <a:t>Para las organizaciones grandes del SPP existen organizaciones de 2, 3, 5, 6 o 8 mil productores en América Latina y de decenas y cientos de miles en África. Se verían obligados a certificarse al nivel de grupos de base de primer nivel, y, de no estar legalizadas, legalizarlas. </a:t>
            </a:r>
          </a:p>
          <a:p>
            <a:pPr marL="0" lvl="0" indent="0" algn="just">
              <a:buNone/>
            </a:pPr>
            <a:r>
              <a:rPr lang="es-MX" dirty="0"/>
              <a:t>Existen otros indicadores para asegurar la calidad de un Sistema de Control Interno, más allá de su tamaño. Podría aplicarse un sistema de muestreo que compruebe primero la calidad del sistema antes de aplicar cualquier otra regla. </a:t>
            </a:r>
          </a:p>
          <a:p>
            <a:pPr marL="0" lvl="0" indent="0" algn="just">
              <a:buNone/>
            </a:pPr>
            <a:r>
              <a:rPr lang="es-MX" dirty="0"/>
              <a:t>Una regulación de este tipo probablemente sacará de la certificación a muchos grupos organizados y estimula la desintegración del sector de los pequeños productores, cuando justamente la organización les ayuda en generar su viabilidad. </a:t>
            </a:r>
          </a:p>
          <a:p>
            <a:pPr marL="0" lvl="0" indent="0" algn="just">
              <a:buNone/>
            </a:pPr>
            <a:r>
              <a:rPr lang="es-MX" dirty="0"/>
              <a:t>Además, el mercado de productos orgánicos sufriría un grave desabasto de productos originarios de países de fuera de la Comunidad Europea. </a:t>
            </a:r>
          </a:p>
          <a:p>
            <a:pPr marL="0" indent="0" algn="just">
              <a:buNone/>
            </a:pPr>
            <a:endParaRPr lang="es-MX" dirty="0"/>
          </a:p>
        </p:txBody>
      </p:sp>
      <p:pic>
        <p:nvPicPr>
          <p:cNvPr id="4" name="Imagen 3" descr="Imagen que contiene señal, dibujo&#10;&#10;Descripción generada automáticamente">
            <a:extLst>
              <a:ext uri="{FF2B5EF4-FFF2-40B4-BE49-F238E27FC236}">
                <a16:creationId xmlns:a16="http://schemas.microsoft.com/office/drawing/2014/main" id="{C2E8929F-D537-4C19-9996-B15F3744B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685" y="365125"/>
            <a:ext cx="1045029" cy="1033063"/>
          </a:xfrm>
          <a:prstGeom prst="rect">
            <a:avLst/>
          </a:pr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Tree>
    <p:extLst>
      <p:ext uri="{BB962C8B-B14F-4D97-AF65-F5344CB8AC3E}">
        <p14:creationId xmlns:p14="http://schemas.microsoft.com/office/powerpoint/2010/main" val="804633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D7C29B-8271-4AF4-A68B-8B603BEC17C6}"/>
              </a:ext>
            </a:extLst>
          </p:cNvPr>
          <p:cNvSpPr>
            <a:spLocks noGrp="1"/>
          </p:cNvSpPr>
          <p:nvPr>
            <p:ph type="title"/>
          </p:nvPr>
        </p:nvSpPr>
        <p:spPr>
          <a:xfrm>
            <a:off x="1374602" y="108775"/>
            <a:ext cx="9670366" cy="1154186"/>
          </a:xfrm>
        </p:spPr>
        <p:txBody>
          <a:bodyPr/>
          <a:lstStyle/>
          <a:p>
            <a:r>
              <a:rPr lang="es-ES" b="1" dirty="0"/>
              <a:t>Antecedentes</a:t>
            </a:r>
            <a:endParaRPr lang="es-MX" b="1" dirty="0"/>
          </a:p>
        </p:txBody>
      </p:sp>
      <p:sp>
        <p:nvSpPr>
          <p:cNvPr id="3" name="Marcador de contenido 2">
            <a:extLst>
              <a:ext uri="{FF2B5EF4-FFF2-40B4-BE49-F238E27FC236}">
                <a16:creationId xmlns:a16="http://schemas.microsoft.com/office/drawing/2014/main" id="{17CCA057-9510-4F0E-ACF5-1088E44D9604}"/>
              </a:ext>
            </a:extLst>
          </p:cNvPr>
          <p:cNvSpPr>
            <a:spLocks noGrp="1"/>
          </p:cNvSpPr>
          <p:nvPr>
            <p:ph idx="1"/>
          </p:nvPr>
        </p:nvSpPr>
        <p:spPr>
          <a:xfrm>
            <a:off x="315685" y="1326274"/>
            <a:ext cx="10515600" cy="4997126"/>
          </a:xfrm>
        </p:spPr>
        <p:txBody>
          <a:bodyPr>
            <a:normAutofit fontScale="92500" lnSpcReduction="10000"/>
          </a:bodyPr>
          <a:lstStyle/>
          <a:p>
            <a:pPr>
              <a:spcBef>
                <a:spcPts val="600"/>
              </a:spcBef>
              <a:spcAft>
                <a:spcPts val="600"/>
              </a:spcAft>
            </a:pPr>
            <a:r>
              <a:rPr lang="es-ES" dirty="0"/>
              <a:t>En mayo de 2018 fue publicada la nueva Regulación Orgánica de la UE </a:t>
            </a:r>
            <a:r>
              <a:rPr lang="es-ES" i="1" dirty="0">
                <a:solidFill>
                  <a:schemeClr val="tx1">
                    <a:lumMod val="50000"/>
                    <a:lumOff val="50000"/>
                  </a:schemeClr>
                </a:solidFill>
              </a:rPr>
              <a:t>(Reglamento UE 2018/848)</a:t>
            </a:r>
            <a:r>
              <a:rPr lang="es-ES" dirty="0"/>
              <a:t>, que entrará en vigor el 01-01-2021.  </a:t>
            </a:r>
          </a:p>
          <a:p>
            <a:pPr>
              <a:spcBef>
                <a:spcPts val="600"/>
              </a:spcBef>
              <a:spcAft>
                <a:spcPts val="600"/>
              </a:spcAft>
            </a:pPr>
            <a:r>
              <a:rPr lang="es-ES" dirty="0"/>
              <a:t>Entre junio de 2018 y el momento actual se ha estado desarrollando la legislación secundaria de esta nueva Regulación Orgánica. </a:t>
            </a:r>
          </a:p>
          <a:p>
            <a:pPr>
              <a:spcBef>
                <a:spcPts val="600"/>
              </a:spcBef>
              <a:spcAft>
                <a:spcPts val="600"/>
              </a:spcAft>
            </a:pPr>
            <a:r>
              <a:rPr lang="es-ES" dirty="0"/>
              <a:t>Según el informe de </a:t>
            </a:r>
            <a:r>
              <a:rPr lang="es-ES" dirty="0" err="1"/>
              <a:t>FiBL</a:t>
            </a:r>
            <a:r>
              <a:rPr lang="es-ES" dirty="0"/>
              <a:t>*, actualmente hay 2,6 millones de pequeños agricultores orgánicos en países en desarrollo.</a:t>
            </a:r>
          </a:p>
          <a:p>
            <a:pPr>
              <a:spcBef>
                <a:spcPts val="600"/>
              </a:spcBef>
              <a:spcAft>
                <a:spcPts val="600"/>
              </a:spcAft>
            </a:pPr>
            <a:r>
              <a:rPr lang="es-ES" dirty="0"/>
              <a:t>Alrededor del 80% de todas las producciones orgánicas en el mundo son pequeñas explotaciones certificadas en grupos, las cuales abastecen a la UE con productos importantes como el cacao, el café, las frutas tropicales y otros </a:t>
            </a:r>
            <a:r>
              <a:rPr lang="es-ES" i="1" dirty="0">
                <a:solidFill>
                  <a:schemeClr val="tx1">
                    <a:lumMod val="50000"/>
                    <a:lumOff val="50000"/>
                  </a:schemeClr>
                </a:solidFill>
              </a:rPr>
              <a:t>(</a:t>
            </a:r>
            <a:r>
              <a:rPr lang="es-ES" i="1" dirty="0" err="1">
                <a:solidFill>
                  <a:schemeClr val="tx1">
                    <a:lumMod val="50000"/>
                    <a:lumOff val="50000"/>
                  </a:schemeClr>
                </a:solidFill>
              </a:rPr>
              <a:t>FiBL</a:t>
            </a:r>
            <a:r>
              <a:rPr lang="es-ES" i="1" dirty="0">
                <a:solidFill>
                  <a:schemeClr val="tx1">
                    <a:lumMod val="50000"/>
                    <a:lumOff val="50000"/>
                  </a:schemeClr>
                </a:solidFill>
              </a:rPr>
              <a:t> 2019)</a:t>
            </a:r>
          </a:p>
          <a:p>
            <a:pPr>
              <a:spcBef>
                <a:spcPts val="600"/>
              </a:spcBef>
              <a:spcAft>
                <a:spcPts val="600"/>
              </a:spcAft>
            </a:pPr>
            <a:r>
              <a:rPr lang="es-ES" dirty="0"/>
              <a:t>El tamaño promedio del cultivo de los agricultores que conforman los grupos es de 1 a 4 hectáreas, por lo que realmente se trata de pequeños productores. </a:t>
            </a:r>
            <a:r>
              <a:rPr lang="es-ES" i="1" dirty="0">
                <a:solidFill>
                  <a:schemeClr val="tx1">
                    <a:lumMod val="50000"/>
                    <a:lumOff val="50000"/>
                  </a:schemeClr>
                </a:solidFill>
              </a:rPr>
              <a:t>(</a:t>
            </a:r>
            <a:r>
              <a:rPr lang="es-ES" i="1" dirty="0" err="1">
                <a:solidFill>
                  <a:schemeClr val="tx1">
                    <a:lumMod val="50000"/>
                    <a:lumOff val="50000"/>
                  </a:schemeClr>
                </a:solidFill>
              </a:rPr>
              <a:t>FiBL</a:t>
            </a:r>
            <a:r>
              <a:rPr lang="es-ES" i="1" dirty="0">
                <a:solidFill>
                  <a:schemeClr val="tx1">
                    <a:lumMod val="50000"/>
                    <a:lumOff val="50000"/>
                  </a:schemeClr>
                </a:solidFill>
              </a:rPr>
              <a:t> 2019)</a:t>
            </a:r>
          </a:p>
          <a:p>
            <a:pPr>
              <a:spcBef>
                <a:spcPts val="600"/>
              </a:spcBef>
              <a:spcAft>
                <a:spcPts val="600"/>
              </a:spcAft>
            </a:pPr>
            <a:endParaRPr lang="es-ES" dirty="0"/>
          </a:p>
          <a:p>
            <a:pPr>
              <a:spcBef>
                <a:spcPts val="600"/>
              </a:spcBef>
              <a:spcAft>
                <a:spcPts val="600"/>
              </a:spcAft>
            </a:pPr>
            <a:endParaRPr lang="es-ES" dirty="0"/>
          </a:p>
          <a:p>
            <a:endParaRPr lang="es-MX" dirty="0"/>
          </a:p>
        </p:txBody>
      </p:sp>
      <p:pic>
        <p:nvPicPr>
          <p:cNvPr id="4" name="Imagen 3" descr="Imagen que contiene señal, dibujo&#10;&#10;Descripción generada automáticamente">
            <a:extLst>
              <a:ext uri="{FF2B5EF4-FFF2-40B4-BE49-F238E27FC236}">
                <a16:creationId xmlns:a16="http://schemas.microsoft.com/office/drawing/2014/main" id="{C2E8929F-D537-4C19-9996-B15F3744B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685" y="156781"/>
            <a:ext cx="1045029" cy="1033063"/>
          </a:xfrm>
          <a:prstGeom prst="rect">
            <a:avLst/>
          </a:pr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
        <p:nvSpPr>
          <p:cNvPr id="6" name="TextBox 5">
            <a:extLst>
              <a:ext uri="{FF2B5EF4-FFF2-40B4-BE49-F238E27FC236}">
                <a16:creationId xmlns:a16="http://schemas.microsoft.com/office/drawing/2014/main" id="{5CB31F67-DC12-4105-B861-0440E14303E6}"/>
              </a:ext>
            </a:extLst>
          </p:cNvPr>
          <p:cNvSpPr txBox="1"/>
          <p:nvPr/>
        </p:nvSpPr>
        <p:spPr>
          <a:xfrm>
            <a:off x="315685" y="6274191"/>
            <a:ext cx="9967204" cy="369332"/>
          </a:xfrm>
          <a:prstGeom prst="rect">
            <a:avLst/>
          </a:prstGeom>
          <a:noFill/>
        </p:spPr>
        <p:txBody>
          <a:bodyPr wrap="square" rtlCol="0">
            <a:spAutoFit/>
          </a:bodyPr>
          <a:lstStyle/>
          <a:p>
            <a:r>
              <a:rPr lang="es-MX" dirty="0">
                <a:solidFill>
                  <a:schemeClr val="tx1">
                    <a:lumMod val="50000"/>
                    <a:lumOff val="50000"/>
                  </a:schemeClr>
                </a:solidFill>
              </a:rPr>
              <a:t>*</a:t>
            </a:r>
            <a:r>
              <a:rPr lang="es-MX" dirty="0" err="1">
                <a:solidFill>
                  <a:schemeClr val="tx1">
                    <a:lumMod val="50000"/>
                    <a:lumOff val="50000"/>
                  </a:schemeClr>
                </a:solidFill>
              </a:rPr>
              <a:t>FiBL</a:t>
            </a:r>
            <a:r>
              <a:rPr lang="es-MX" dirty="0">
                <a:solidFill>
                  <a:schemeClr val="tx1">
                    <a:lumMod val="50000"/>
                    <a:lumOff val="50000"/>
                  </a:schemeClr>
                </a:solidFill>
              </a:rPr>
              <a:t>=</a:t>
            </a:r>
            <a:r>
              <a:rPr lang="en-US" dirty="0">
                <a:solidFill>
                  <a:schemeClr val="tx1">
                    <a:lumMod val="50000"/>
                    <a:lumOff val="50000"/>
                  </a:schemeClr>
                </a:solidFill>
              </a:rPr>
              <a:t>Research Institute of Organic Agriculture</a:t>
            </a:r>
            <a:r>
              <a:rPr lang="es-MX" dirty="0">
                <a:solidFill>
                  <a:schemeClr val="tx1">
                    <a:lumMod val="50000"/>
                    <a:lumOff val="50000"/>
                  </a:schemeClr>
                </a:solidFill>
              </a:rPr>
              <a:t> ( Instituto de Investigación de Agricultora Orgánica, Suiza)</a:t>
            </a:r>
          </a:p>
        </p:txBody>
      </p:sp>
    </p:spTree>
    <p:extLst>
      <p:ext uri="{BB962C8B-B14F-4D97-AF65-F5344CB8AC3E}">
        <p14:creationId xmlns:p14="http://schemas.microsoft.com/office/powerpoint/2010/main" val="40148762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D7C29B-8271-4AF4-A68B-8B603BEC17C6}"/>
              </a:ext>
            </a:extLst>
          </p:cNvPr>
          <p:cNvSpPr>
            <a:spLocks noGrp="1"/>
          </p:cNvSpPr>
          <p:nvPr>
            <p:ph type="title"/>
          </p:nvPr>
        </p:nvSpPr>
        <p:spPr>
          <a:xfrm>
            <a:off x="1513449" y="365125"/>
            <a:ext cx="9670366" cy="1154186"/>
          </a:xfrm>
        </p:spPr>
        <p:txBody>
          <a:bodyPr/>
          <a:lstStyle/>
          <a:p>
            <a:r>
              <a:rPr lang="es-ES" b="1" dirty="0"/>
              <a:t>Posicionamiento SPP; a discusión</a:t>
            </a:r>
            <a:endParaRPr lang="es-MX" b="1" dirty="0"/>
          </a:p>
        </p:txBody>
      </p:sp>
      <p:sp>
        <p:nvSpPr>
          <p:cNvPr id="3" name="Marcador de contenido 2">
            <a:extLst>
              <a:ext uri="{FF2B5EF4-FFF2-40B4-BE49-F238E27FC236}">
                <a16:creationId xmlns:a16="http://schemas.microsoft.com/office/drawing/2014/main" id="{17CCA057-9510-4F0E-ACF5-1088E44D9604}"/>
              </a:ext>
            </a:extLst>
          </p:cNvPr>
          <p:cNvSpPr>
            <a:spLocks noGrp="1"/>
          </p:cNvSpPr>
          <p:nvPr>
            <p:ph idx="1"/>
          </p:nvPr>
        </p:nvSpPr>
        <p:spPr>
          <a:xfrm>
            <a:off x="315685" y="1467407"/>
            <a:ext cx="10515600" cy="5084347"/>
          </a:xfrm>
        </p:spPr>
        <p:txBody>
          <a:bodyPr>
            <a:normAutofit fontScale="92500"/>
          </a:bodyPr>
          <a:lstStyle/>
          <a:p>
            <a:pPr marL="450850" lvl="0" indent="-450850" algn="just">
              <a:buNone/>
            </a:pPr>
            <a:r>
              <a:rPr lang="es-MX" b="1" dirty="0"/>
              <a:t>2. El requisito de que los grupos de productores que trabajan con exportadores se certifiquen independiente del certificado del exportador generaría mayor claridad, transparencia y, finalmente, la independencia adecuada para los pequeños productores organizados.</a:t>
            </a:r>
          </a:p>
          <a:p>
            <a:pPr marL="0" lvl="0" indent="0" algn="just">
              <a:buNone/>
            </a:pPr>
            <a:r>
              <a:rPr lang="es-MX" dirty="0"/>
              <a:t>En SPP Global se han presentado experiencias negativas con exportadores que son dueños de los Sistemas de Control Interno; pues esto genera una  dependencia total los Pequeños Productores hacia los exportadores y no favorece la organización democrática, ni la toma de decisiones por parte de  todo el grupo de productores. </a:t>
            </a:r>
          </a:p>
          <a:p>
            <a:pPr marL="0" lvl="0" indent="0" algn="just">
              <a:buNone/>
            </a:pPr>
            <a:r>
              <a:rPr lang="es-MX" dirty="0"/>
              <a:t>Si bien entendemos que esta es una realidad muy común, sobre todo en África y Asia, vemos con buenos ojos que se reconozca la necesidad que los productores sean dueños de su certificado. Si no es actualmente en algunos contextos, habría que exigir al menos el proceso de transición hacia allá. </a:t>
            </a:r>
          </a:p>
          <a:p>
            <a:pPr marL="0" indent="0" algn="just">
              <a:buNone/>
            </a:pPr>
            <a:endParaRPr lang="es-MX" dirty="0"/>
          </a:p>
        </p:txBody>
      </p:sp>
      <p:pic>
        <p:nvPicPr>
          <p:cNvPr id="4" name="Imagen 3" descr="Imagen que contiene señal, dibujo&#10;&#10;Descripción generada automáticamente">
            <a:extLst>
              <a:ext uri="{FF2B5EF4-FFF2-40B4-BE49-F238E27FC236}">
                <a16:creationId xmlns:a16="http://schemas.microsoft.com/office/drawing/2014/main" id="{C2E8929F-D537-4C19-9996-B15F3744B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685" y="365125"/>
            <a:ext cx="1045029" cy="1033063"/>
          </a:xfrm>
          <a:prstGeom prst="rect">
            <a:avLst/>
          </a:pr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Tree>
    <p:extLst>
      <p:ext uri="{BB962C8B-B14F-4D97-AF65-F5344CB8AC3E}">
        <p14:creationId xmlns:p14="http://schemas.microsoft.com/office/powerpoint/2010/main" val="25771185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D7C29B-8271-4AF4-A68B-8B603BEC17C6}"/>
              </a:ext>
            </a:extLst>
          </p:cNvPr>
          <p:cNvSpPr>
            <a:spLocks noGrp="1"/>
          </p:cNvSpPr>
          <p:nvPr>
            <p:ph type="title"/>
          </p:nvPr>
        </p:nvSpPr>
        <p:spPr>
          <a:xfrm>
            <a:off x="1513449" y="365125"/>
            <a:ext cx="9670366" cy="1154186"/>
          </a:xfrm>
        </p:spPr>
        <p:txBody>
          <a:bodyPr/>
          <a:lstStyle/>
          <a:p>
            <a:r>
              <a:rPr lang="es-ES" b="1" dirty="0"/>
              <a:t>Posicionamiento SPP; a discusión</a:t>
            </a:r>
            <a:endParaRPr lang="es-MX" dirty="0"/>
          </a:p>
        </p:txBody>
      </p:sp>
      <p:sp>
        <p:nvSpPr>
          <p:cNvPr id="3" name="Marcador de contenido 2">
            <a:extLst>
              <a:ext uri="{FF2B5EF4-FFF2-40B4-BE49-F238E27FC236}">
                <a16:creationId xmlns:a16="http://schemas.microsoft.com/office/drawing/2014/main" id="{17CCA057-9510-4F0E-ACF5-1088E44D9604}"/>
              </a:ext>
            </a:extLst>
          </p:cNvPr>
          <p:cNvSpPr>
            <a:spLocks noGrp="1"/>
          </p:cNvSpPr>
          <p:nvPr>
            <p:ph idx="1"/>
          </p:nvPr>
        </p:nvSpPr>
        <p:spPr>
          <a:xfrm>
            <a:off x="838200" y="1825624"/>
            <a:ext cx="10515600" cy="4876117"/>
          </a:xfrm>
        </p:spPr>
        <p:txBody>
          <a:bodyPr>
            <a:normAutofit fontScale="92500" lnSpcReduction="10000"/>
          </a:bodyPr>
          <a:lstStyle/>
          <a:p>
            <a:pPr marL="0" indent="0" algn="just">
              <a:buNone/>
            </a:pPr>
            <a:r>
              <a:rPr lang="es-MX" b="1" dirty="0"/>
              <a:t>3. La creación de una nueva entidad jurídica establecida por 1,000 productores (tentativamente) es preocupante, pues traería consigo un a</a:t>
            </a:r>
            <a:r>
              <a:rPr lang="es-ES" b="1" dirty="0" err="1"/>
              <a:t>umento</a:t>
            </a:r>
            <a:r>
              <a:rPr lang="es-ES" b="1" dirty="0"/>
              <a:t> fuerte de los costos y un decremento de la rentabilidad de los grupos. </a:t>
            </a:r>
          </a:p>
          <a:p>
            <a:pPr marL="0" indent="0" algn="just">
              <a:buNone/>
            </a:pPr>
            <a:r>
              <a:rPr lang="es-ES" dirty="0"/>
              <a:t>Obligar a que los grupos de este tamaño se constituyan en una nueva entidad legar elimina la posibilidad de hacer economía de escala. </a:t>
            </a:r>
          </a:p>
          <a:p>
            <a:pPr marL="0" indent="0" algn="just">
              <a:buNone/>
            </a:pPr>
            <a:r>
              <a:rPr lang="es-ES" b="1" dirty="0"/>
              <a:t>4. La tasa mínima de </a:t>
            </a:r>
            <a:r>
              <a:rPr lang="es-ES" b="1" dirty="0" err="1"/>
              <a:t>reinspeccion</a:t>
            </a:r>
            <a:r>
              <a:rPr lang="es-ES" b="1" dirty="0"/>
              <a:t> afectaría a una parte importante de las organizaciones de pequeños productores</a:t>
            </a:r>
          </a:p>
          <a:p>
            <a:pPr marL="0" indent="0" algn="just">
              <a:buNone/>
            </a:pPr>
            <a:r>
              <a:rPr lang="es-ES" dirty="0"/>
              <a:t>A organizaciones muy pequeñas (menos de 100 productores) no les afecta. A las organizaciones medianas (entre 100 y 400 productores) les beneficia ligeramente. A las organizaciones grandes (más de 400 productores) les afecta muy seriamente. La organización eficiente y la economía de escala se castigaría. </a:t>
            </a:r>
          </a:p>
          <a:p>
            <a:pPr marL="0" indent="0" algn="just">
              <a:buNone/>
            </a:pPr>
            <a:endParaRPr lang="es-MX" dirty="0"/>
          </a:p>
        </p:txBody>
      </p:sp>
      <p:pic>
        <p:nvPicPr>
          <p:cNvPr id="4" name="Imagen 3" descr="Imagen que contiene señal, dibujo&#10;&#10;Descripción generada automáticamente">
            <a:extLst>
              <a:ext uri="{FF2B5EF4-FFF2-40B4-BE49-F238E27FC236}">
                <a16:creationId xmlns:a16="http://schemas.microsoft.com/office/drawing/2014/main" id="{C2E8929F-D537-4C19-9996-B15F3744B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685" y="365125"/>
            <a:ext cx="1045029" cy="1033063"/>
          </a:xfrm>
          <a:prstGeom prst="rect">
            <a:avLst/>
          </a:pr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Tree>
    <p:extLst>
      <p:ext uri="{BB962C8B-B14F-4D97-AF65-F5344CB8AC3E}">
        <p14:creationId xmlns:p14="http://schemas.microsoft.com/office/powerpoint/2010/main" val="19209766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D7C29B-8271-4AF4-A68B-8B603BEC17C6}"/>
              </a:ext>
            </a:extLst>
          </p:cNvPr>
          <p:cNvSpPr>
            <a:spLocks noGrp="1"/>
          </p:cNvSpPr>
          <p:nvPr>
            <p:ph type="title"/>
          </p:nvPr>
        </p:nvSpPr>
        <p:spPr>
          <a:xfrm>
            <a:off x="1513449" y="365125"/>
            <a:ext cx="9670366" cy="1154186"/>
          </a:xfrm>
        </p:spPr>
        <p:txBody>
          <a:bodyPr/>
          <a:lstStyle/>
          <a:p>
            <a:r>
              <a:rPr lang="es-ES" b="1" dirty="0"/>
              <a:t>Posicionamiento SPP; a discusión</a:t>
            </a:r>
            <a:endParaRPr lang="es-MX" dirty="0"/>
          </a:p>
        </p:txBody>
      </p:sp>
      <p:sp>
        <p:nvSpPr>
          <p:cNvPr id="3" name="Marcador de contenido 2">
            <a:extLst>
              <a:ext uri="{FF2B5EF4-FFF2-40B4-BE49-F238E27FC236}">
                <a16:creationId xmlns:a16="http://schemas.microsoft.com/office/drawing/2014/main" id="{17CCA057-9510-4F0E-ACF5-1088E44D9604}"/>
              </a:ext>
            </a:extLst>
          </p:cNvPr>
          <p:cNvSpPr>
            <a:spLocks noGrp="1"/>
          </p:cNvSpPr>
          <p:nvPr>
            <p:ph idx="1"/>
          </p:nvPr>
        </p:nvSpPr>
        <p:spPr>
          <a:xfrm>
            <a:off x="315685" y="1519311"/>
            <a:ext cx="10515600" cy="4876117"/>
          </a:xfrm>
        </p:spPr>
        <p:txBody>
          <a:bodyPr>
            <a:normAutofit/>
          </a:bodyPr>
          <a:lstStyle/>
          <a:p>
            <a:pPr marL="0" indent="0" algn="just">
              <a:buNone/>
            </a:pPr>
            <a:r>
              <a:rPr lang="es-MX" b="1" dirty="0"/>
              <a:t>5. Debe garantizarse la calidad de los ISC mediante la calidad de los mismos, no mediante la limitación de los grupos, ni del aumento de muestras estándar. </a:t>
            </a:r>
            <a:endParaRPr lang="es-ES" b="1" dirty="0"/>
          </a:p>
          <a:p>
            <a:pPr marL="0" indent="0" algn="just">
              <a:buNone/>
            </a:pPr>
            <a:r>
              <a:rPr lang="es-MX" dirty="0"/>
              <a:t>La CE debería desarrollar mejores criterios de evaluación de los Sistemas de Control Interno y establecer una metodología por fases: La muestra sólo debe incrementarse cuando se compruebe que hay fallas en la confiabilidad del SCI. </a:t>
            </a:r>
          </a:p>
          <a:p>
            <a:pPr marL="0" indent="0" algn="just">
              <a:buNone/>
            </a:pPr>
            <a:r>
              <a:rPr lang="es-MX" dirty="0"/>
              <a:t>La CE debería desarrollar una norma para la acreditación de los Organismos de Certificación de la ley, que permite evaluar la calidad de la certificación. </a:t>
            </a:r>
          </a:p>
        </p:txBody>
      </p:sp>
      <p:pic>
        <p:nvPicPr>
          <p:cNvPr id="4" name="Imagen 3" descr="Imagen que contiene señal, dibujo&#10;&#10;Descripción generada automáticamente">
            <a:extLst>
              <a:ext uri="{FF2B5EF4-FFF2-40B4-BE49-F238E27FC236}">
                <a16:creationId xmlns:a16="http://schemas.microsoft.com/office/drawing/2014/main" id="{C2E8929F-D537-4C19-9996-B15F3744B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685" y="365125"/>
            <a:ext cx="1045029" cy="1033063"/>
          </a:xfrm>
          <a:prstGeom prst="rect">
            <a:avLst/>
          </a:pr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Tree>
    <p:extLst>
      <p:ext uri="{BB962C8B-B14F-4D97-AF65-F5344CB8AC3E}">
        <p14:creationId xmlns:p14="http://schemas.microsoft.com/office/powerpoint/2010/main" val="11809637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0E512BE7-F05A-4A7B-B40D-B05F052225C8}"/>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sz="6000" b="1"/>
              <a:t>Potenciales Acciones Necesarias</a:t>
            </a:r>
            <a:endParaRPr lang="en-US" sz="6000"/>
          </a:p>
        </p:txBody>
      </p:sp>
      <p:sp>
        <p:nvSpPr>
          <p:cNvPr id="14" name="Freeform: Shape 13">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Marcador de contenido 8" descr="Imagen que contiene alimentos&#10;&#10;Descripción generada automáticamente">
            <a:extLst>
              <a:ext uri="{FF2B5EF4-FFF2-40B4-BE49-F238E27FC236}">
                <a16:creationId xmlns:a16="http://schemas.microsoft.com/office/drawing/2014/main" id="{89596ADB-B799-46BB-BC70-545AA8B765A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155" r="6004"/>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Tree>
    <p:extLst>
      <p:ext uri="{BB962C8B-B14F-4D97-AF65-F5344CB8AC3E}">
        <p14:creationId xmlns:p14="http://schemas.microsoft.com/office/powerpoint/2010/main" val="1379565458"/>
      </p:ext>
    </p:extLst>
  </p:cSld>
  <p:clrMapOvr>
    <a:overrideClrMapping bg1="dk1" tx1="lt1" bg2="dk2" tx2="lt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D7C29B-8271-4AF4-A68B-8B603BEC17C6}"/>
              </a:ext>
            </a:extLst>
          </p:cNvPr>
          <p:cNvSpPr>
            <a:spLocks noGrp="1"/>
          </p:cNvSpPr>
          <p:nvPr>
            <p:ph type="title"/>
          </p:nvPr>
        </p:nvSpPr>
        <p:spPr>
          <a:xfrm>
            <a:off x="1513449" y="365125"/>
            <a:ext cx="9670366" cy="1154186"/>
          </a:xfrm>
        </p:spPr>
        <p:txBody>
          <a:bodyPr/>
          <a:lstStyle/>
          <a:p>
            <a:r>
              <a:rPr lang="es-ES" b="1" dirty="0"/>
              <a:t>Potenciales Acciones Necesarias</a:t>
            </a:r>
            <a:endParaRPr lang="es-MX" dirty="0"/>
          </a:p>
        </p:txBody>
      </p:sp>
      <p:sp>
        <p:nvSpPr>
          <p:cNvPr id="3" name="Marcador de contenido 2">
            <a:extLst>
              <a:ext uri="{FF2B5EF4-FFF2-40B4-BE49-F238E27FC236}">
                <a16:creationId xmlns:a16="http://schemas.microsoft.com/office/drawing/2014/main" id="{17CCA057-9510-4F0E-ACF5-1088E44D9604}"/>
              </a:ext>
            </a:extLst>
          </p:cNvPr>
          <p:cNvSpPr>
            <a:spLocks noGrp="1"/>
          </p:cNvSpPr>
          <p:nvPr>
            <p:ph idx="1"/>
          </p:nvPr>
        </p:nvSpPr>
        <p:spPr>
          <a:xfrm>
            <a:off x="315685" y="1519311"/>
            <a:ext cx="10992781" cy="4876117"/>
          </a:xfrm>
        </p:spPr>
        <p:txBody>
          <a:bodyPr>
            <a:normAutofit fontScale="92500" lnSpcReduction="10000"/>
          </a:bodyPr>
          <a:lstStyle/>
          <a:p>
            <a:pPr marL="514350" indent="-514350" algn="just">
              <a:buFont typeface="+mj-lt"/>
              <a:buAutoNum type="arabicPeriod"/>
            </a:pPr>
            <a:r>
              <a:rPr lang="es-MX" dirty="0"/>
              <a:t>Elaborar y difundir un posicionamiento público de SPP Global con respecto a la Ley y su reglamento secundario en forma de DENUNCIA PÚBLICA.</a:t>
            </a:r>
          </a:p>
          <a:p>
            <a:pPr marL="514350" indent="-514350" algn="just">
              <a:buFont typeface="+mj-lt"/>
              <a:buAutoNum type="arabicPeriod"/>
            </a:pPr>
            <a:r>
              <a:rPr lang="es-MX" dirty="0"/>
              <a:t>Hacer una campaña mundial del SPP y todos sus miembros en redes sociales sobre el impacto de las propuestas de nuevas regulaciones que perjudiquen a los pequeños productores del Sur. </a:t>
            </a:r>
          </a:p>
          <a:p>
            <a:pPr marL="514350" indent="-514350" algn="just">
              <a:buFont typeface="+mj-lt"/>
              <a:buAutoNum type="arabicPeriod"/>
            </a:pPr>
            <a:r>
              <a:rPr lang="es-MX" dirty="0"/>
              <a:t>Coordinar las acciones para incidencia con gobiernos locales y nacionales de cada uno de los países de los que provienes los actuales Actores SPP (Organizaciones de Pequeños Productores y Compradores Finales)</a:t>
            </a:r>
          </a:p>
          <a:p>
            <a:pPr marL="514350" indent="-514350" algn="just">
              <a:buFont typeface="+mj-lt"/>
              <a:buAutoNum type="arabicPeriod"/>
            </a:pPr>
            <a:r>
              <a:rPr lang="es-MX" dirty="0"/>
              <a:t>Buscar un intervención del SPP en la Comisión Europea.</a:t>
            </a:r>
          </a:p>
          <a:p>
            <a:pPr marL="514350" indent="-514350" algn="just">
              <a:buFont typeface="+mj-lt"/>
              <a:buAutoNum type="arabicPeriod"/>
            </a:pPr>
            <a:r>
              <a:rPr lang="es-MX" dirty="0"/>
              <a:t>Colaborar con IFOAM y redes de pequeños productores y de comercio justo (FTAO) para elaborar una Declaración Común y hacer una campaña global de protesta y acción colectiva. Buscar una intervención colectiva en la Comisión Europea.</a:t>
            </a:r>
          </a:p>
          <a:p>
            <a:pPr marL="514350" indent="-514350" algn="just">
              <a:buFont typeface="+mj-lt"/>
              <a:buAutoNum type="arabicPeriod"/>
            </a:pPr>
            <a:endParaRPr lang="es-MX" dirty="0"/>
          </a:p>
          <a:p>
            <a:pPr marL="514350" indent="-514350" algn="just">
              <a:buFont typeface="+mj-lt"/>
              <a:buAutoNum type="arabicPeriod"/>
            </a:pPr>
            <a:endParaRPr lang="es-ES" dirty="0"/>
          </a:p>
          <a:p>
            <a:pPr marL="514350" indent="-514350" algn="just">
              <a:buFont typeface="+mj-lt"/>
              <a:buAutoNum type="arabicPeriod"/>
            </a:pPr>
            <a:endParaRPr lang="es-MX" dirty="0"/>
          </a:p>
        </p:txBody>
      </p:sp>
      <p:pic>
        <p:nvPicPr>
          <p:cNvPr id="4" name="Imagen 3" descr="Imagen que contiene señal, dibujo&#10;&#10;Descripción generada automáticamente">
            <a:extLst>
              <a:ext uri="{FF2B5EF4-FFF2-40B4-BE49-F238E27FC236}">
                <a16:creationId xmlns:a16="http://schemas.microsoft.com/office/drawing/2014/main" id="{C2E8929F-D537-4C19-9996-B15F3744B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685" y="365125"/>
            <a:ext cx="1045029" cy="1033063"/>
          </a:xfrm>
          <a:prstGeom prst="rect">
            <a:avLst/>
          </a:pr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Tree>
    <p:extLst>
      <p:ext uri="{BB962C8B-B14F-4D97-AF65-F5344CB8AC3E}">
        <p14:creationId xmlns:p14="http://schemas.microsoft.com/office/powerpoint/2010/main" val="32482120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909CDE-44D9-4578-BCCB-60C516B50FF3}"/>
              </a:ext>
            </a:extLst>
          </p:cNvPr>
          <p:cNvSpPr>
            <a:spLocks noGrp="1"/>
          </p:cNvSpPr>
          <p:nvPr>
            <p:ph type="title"/>
          </p:nvPr>
        </p:nvSpPr>
        <p:spPr>
          <a:xfrm>
            <a:off x="1676400" y="292327"/>
            <a:ext cx="9035143" cy="1325563"/>
          </a:xfrm>
        </p:spPr>
        <p:txBody>
          <a:bodyPr/>
          <a:lstStyle/>
          <a:p>
            <a:r>
              <a:rPr lang="es-ES" dirty="0"/>
              <a:t>Bibliografía consultada</a:t>
            </a:r>
            <a:endParaRPr lang="es-MX" dirty="0"/>
          </a:p>
        </p:txBody>
      </p:sp>
      <p:sp>
        <p:nvSpPr>
          <p:cNvPr id="3" name="Marcador de contenido 2">
            <a:extLst>
              <a:ext uri="{FF2B5EF4-FFF2-40B4-BE49-F238E27FC236}">
                <a16:creationId xmlns:a16="http://schemas.microsoft.com/office/drawing/2014/main" id="{F53F8D62-2932-44DC-B7C7-CDA61DF44795}"/>
              </a:ext>
            </a:extLst>
          </p:cNvPr>
          <p:cNvSpPr>
            <a:spLocks noGrp="1"/>
          </p:cNvSpPr>
          <p:nvPr>
            <p:ph idx="1"/>
          </p:nvPr>
        </p:nvSpPr>
        <p:spPr/>
        <p:txBody>
          <a:bodyPr>
            <a:normAutofit fontScale="85000" lnSpcReduction="20000"/>
          </a:bodyPr>
          <a:lstStyle/>
          <a:p>
            <a:r>
              <a:rPr lang="es-MX" dirty="0"/>
              <a:t>IFOAM EU &amp; IFOAM </a:t>
            </a:r>
            <a:r>
              <a:rPr lang="es-MX" dirty="0" err="1"/>
              <a:t>Organics</a:t>
            </a:r>
            <a:r>
              <a:rPr lang="es-MX" dirty="0"/>
              <a:t> International . (2019). </a:t>
            </a:r>
            <a:r>
              <a:rPr lang="es-MX" i="1" dirty="0"/>
              <a:t>Grupo de operadores en el nuevo Reglamento Ecológico de la UE </a:t>
            </a:r>
            <a:r>
              <a:rPr lang="es-MX" dirty="0"/>
              <a:t>. PDF, de IFOAM OI/UE</a:t>
            </a:r>
          </a:p>
          <a:p>
            <a:r>
              <a:rPr lang="es-ES" dirty="0"/>
              <a:t>SPP Global. (2019). Minuta_ FTAO Rebinar: Actualización Reglamento Orgánico UE . PDF, de Símbolo de Pequeños Productores</a:t>
            </a:r>
          </a:p>
          <a:p>
            <a:r>
              <a:rPr lang="en-US" dirty="0"/>
              <a:t>EUROPEAN COMMISSION AGRICULTURE DIRECTORATE-GENERAL . (2003). Guidance document for the evaluation of the equivalence of organic producer group certification schemes applied in developing countries . 2020, de EUROPEAN COMMISSION .Sitio web: </a:t>
            </a:r>
            <a:r>
              <a:rPr lang="en-US" dirty="0">
                <a:hlinkClick r:id="rId2"/>
              </a:rPr>
              <a:t>https://www.group-integrity.com/fileadmin/web_data/Group_Certification/Downloads/Downloads_Extern/eu_guidance_document_on_ics-end.pdf</a:t>
            </a:r>
            <a:r>
              <a:rPr lang="en-US" dirty="0"/>
              <a:t> </a:t>
            </a:r>
          </a:p>
          <a:p>
            <a:r>
              <a:rPr lang="es-ES" dirty="0"/>
              <a:t>PARLAMENTO EUROPEO Y EL CONSEJO DE LA UNIÓN EUROPEA, . (2018). REGLAMENTO (UE) 2018/848 DEL PARLAMENTO EUROPEO Y DEL CONSEJO de 30 de mayo de 2018. 2020, de Reglamento (CE) n. o 834/2007 del Consejo Sitio web: </a:t>
            </a:r>
            <a:r>
              <a:rPr lang="es-ES" dirty="0">
                <a:hlinkClick r:id="rId3"/>
              </a:rPr>
              <a:t>https://www.wipo.int/edocs/lexdocs/laws/es/eu/eu122es.pdf</a:t>
            </a:r>
            <a:r>
              <a:rPr lang="es-ES" dirty="0"/>
              <a:t> </a:t>
            </a:r>
            <a:endParaRPr lang="es-MX" dirty="0"/>
          </a:p>
        </p:txBody>
      </p:sp>
      <p:pic>
        <p:nvPicPr>
          <p:cNvPr id="4" name="Imagen 3" descr="Imagen que contiene señal, dibujo&#10;&#10;Descripción generada automáticamente">
            <a:extLst>
              <a:ext uri="{FF2B5EF4-FFF2-40B4-BE49-F238E27FC236}">
                <a16:creationId xmlns:a16="http://schemas.microsoft.com/office/drawing/2014/main" id="{9BF89B2A-D83A-4931-B969-9BDB75819A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685" y="230188"/>
            <a:ext cx="1045029" cy="1033063"/>
          </a:xfrm>
          <a:prstGeom prst="rect">
            <a:avLst/>
          </a:prstGeom>
        </p:spPr>
      </p:pic>
    </p:spTree>
    <p:extLst>
      <p:ext uri="{BB962C8B-B14F-4D97-AF65-F5344CB8AC3E}">
        <p14:creationId xmlns:p14="http://schemas.microsoft.com/office/powerpoint/2010/main" val="2700010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D7C29B-8271-4AF4-A68B-8B603BEC17C6}"/>
              </a:ext>
            </a:extLst>
          </p:cNvPr>
          <p:cNvSpPr>
            <a:spLocks noGrp="1"/>
          </p:cNvSpPr>
          <p:nvPr>
            <p:ph type="title"/>
          </p:nvPr>
        </p:nvSpPr>
        <p:spPr>
          <a:xfrm>
            <a:off x="1513449" y="365125"/>
            <a:ext cx="9670366" cy="1154186"/>
          </a:xfrm>
        </p:spPr>
        <p:txBody>
          <a:bodyPr/>
          <a:lstStyle/>
          <a:p>
            <a:r>
              <a:rPr lang="es-ES" b="1" dirty="0"/>
              <a:t>Antecedentes</a:t>
            </a:r>
            <a:endParaRPr lang="es-MX" b="1" dirty="0"/>
          </a:p>
        </p:txBody>
      </p:sp>
      <p:sp>
        <p:nvSpPr>
          <p:cNvPr id="3" name="Marcador de contenido 2">
            <a:extLst>
              <a:ext uri="{FF2B5EF4-FFF2-40B4-BE49-F238E27FC236}">
                <a16:creationId xmlns:a16="http://schemas.microsoft.com/office/drawing/2014/main" id="{17CCA057-9510-4F0E-ACF5-1088E44D9604}"/>
              </a:ext>
            </a:extLst>
          </p:cNvPr>
          <p:cNvSpPr>
            <a:spLocks noGrp="1"/>
          </p:cNvSpPr>
          <p:nvPr>
            <p:ph idx="1"/>
          </p:nvPr>
        </p:nvSpPr>
        <p:spPr>
          <a:xfrm>
            <a:off x="245600" y="1519311"/>
            <a:ext cx="10515600" cy="4920093"/>
          </a:xfrm>
        </p:spPr>
        <p:txBody>
          <a:bodyPr>
            <a:normAutofit fontScale="92500" lnSpcReduction="10000"/>
          </a:bodyPr>
          <a:lstStyle/>
          <a:p>
            <a:pPr>
              <a:spcBef>
                <a:spcPts val="600"/>
              </a:spcBef>
              <a:spcAft>
                <a:spcPts val="600"/>
              </a:spcAft>
            </a:pPr>
            <a:r>
              <a:rPr lang="es-ES" dirty="0"/>
              <a:t>Actualmente, en la Unión Europea, cada pequeño productor debe certificarse por separado y debe pagar la inspección correspondiente a su organismo de control externo </a:t>
            </a:r>
            <a:r>
              <a:rPr lang="es-ES" i="1" dirty="0">
                <a:solidFill>
                  <a:schemeClr val="tx1">
                    <a:lumMod val="50000"/>
                    <a:lumOff val="50000"/>
                  </a:schemeClr>
                </a:solidFill>
              </a:rPr>
              <a:t>(IFOAM,2019)</a:t>
            </a:r>
          </a:p>
          <a:p>
            <a:pPr>
              <a:spcBef>
                <a:spcPts val="600"/>
              </a:spcBef>
              <a:spcAft>
                <a:spcPts val="600"/>
              </a:spcAft>
            </a:pPr>
            <a:r>
              <a:rPr lang="es-ES" dirty="0"/>
              <a:t>En contraste, gracias a la certificación grupal,  los pequeños productores de países en vías de desarrollo pueden certificarse como grupo, de tal manera que tengan un solo certificado y un solo sistema de control interno para todos.</a:t>
            </a:r>
            <a:r>
              <a:rPr lang="es-ES" i="1" dirty="0">
                <a:solidFill>
                  <a:schemeClr val="bg2">
                    <a:lumMod val="25000"/>
                  </a:schemeClr>
                </a:solidFill>
              </a:rPr>
              <a:t> </a:t>
            </a:r>
            <a:r>
              <a:rPr lang="es-ES" i="1" dirty="0">
                <a:solidFill>
                  <a:schemeClr val="tx1">
                    <a:lumMod val="50000"/>
                    <a:lumOff val="50000"/>
                  </a:schemeClr>
                </a:solidFill>
              </a:rPr>
              <a:t>(IFOAM,2019)</a:t>
            </a:r>
          </a:p>
          <a:p>
            <a:pPr>
              <a:spcBef>
                <a:spcPts val="600"/>
              </a:spcBef>
              <a:spcAft>
                <a:spcPts val="600"/>
              </a:spcAft>
            </a:pPr>
            <a:r>
              <a:rPr lang="es-ES" dirty="0"/>
              <a:t>La nueva ley 2021 permitirá, por primera vez, a los pequeños productores europeos acceder a la certificación grupal también </a:t>
            </a:r>
            <a:r>
              <a:rPr lang="es-ES" i="1" dirty="0">
                <a:solidFill>
                  <a:schemeClr val="tx1">
                    <a:lumMod val="50000"/>
                    <a:lumOff val="50000"/>
                  </a:schemeClr>
                </a:solidFill>
              </a:rPr>
              <a:t>(Reglamento UE 2018/848)</a:t>
            </a:r>
          </a:p>
          <a:p>
            <a:pPr>
              <a:spcBef>
                <a:spcPts val="600"/>
              </a:spcBef>
              <a:spcAft>
                <a:spcPts val="600"/>
              </a:spcAft>
            </a:pPr>
            <a:r>
              <a:rPr lang="es-ES" dirty="0"/>
              <a:t>Por este motivo la nueva ley establece algunas precisiones nuevas para la certificación de grupos y la ley reglamentaria establecerá pronto algunas reglas operativas nuevas. </a:t>
            </a:r>
          </a:p>
          <a:p>
            <a:endParaRPr lang="es-MX" dirty="0"/>
          </a:p>
        </p:txBody>
      </p:sp>
      <p:pic>
        <p:nvPicPr>
          <p:cNvPr id="4" name="Imagen 3" descr="Imagen que contiene señal, dibujo&#10;&#10;Descripción generada automáticamente">
            <a:extLst>
              <a:ext uri="{FF2B5EF4-FFF2-40B4-BE49-F238E27FC236}">
                <a16:creationId xmlns:a16="http://schemas.microsoft.com/office/drawing/2014/main" id="{C2E8929F-D537-4C19-9996-B15F3744B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685" y="365125"/>
            <a:ext cx="1045029" cy="1033063"/>
          </a:xfrm>
          <a:prstGeom prst="rect">
            <a:avLst/>
          </a:pr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Tree>
    <p:extLst>
      <p:ext uri="{BB962C8B-B14F-4D97-AF65-F5344CB8AC3E}">
        <p14:creationId xmlns:p14="http://schemas.microsoft.com/office/powerpoint/2010/main" val="2816762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05FC5A-3BEB-4975-811A-C0984A7DC2C7}"/>
              </a:ext>
            </a:extLst>
          </p:cNvPr>
          <p:cNvSpPr>
            <a:spLocks noGrp="1"/>
          </p:cNvSpPr>
          <p:nvPr>
            <p:ph type="title"/>
          </p:nvPr>
        </p:nvSpPr>
        <p:spPr>
          <a:xfrm>
            <a:off x="1360714" y="528637"/>
            <a:ext cx="9780528" cy="823913"/>
          </a:xfrm>
        </p:spPr>
        <p:txBody>
          <a:bodyPr>
            <a:normAutofit fontScale="90000"/>
          </a:bodyPr>
          <a:lstStyle/>
          <a:p>
            <a:r>
              <a:rPr lang="es-ES" b="1" dirty="0"/>
              <a:t>Situación actual Grupos Orgánicos Certificados</a:t>
            </a:r>
            <a:endParaRPr lang="es-MX" b="1" dirty="0"/>
          </a:p>
        </p:txBody>
      </p:sp>
      <p:sp>
        <p:nvSpPr>
          <p:cNvPr id="3" name="Marcador de texto 2">
            <a:extLst>
              <a:ext uri="{FF2B5EF4-FFF2-40B4-BE49-F238E27FC236}">
                <a16:creationId xmlns:a16="http://schemas.microsoft.com/office/drawing/2014/main" id="{CCA77D01-A0EB-445D-BE86-B230A3D659A4}"/>
              </a:ext>
            </a:extLst>
          </p:cNvPr>
          <p:cNvSpPr>
            <a:spLocks noGrp="1"/>
          </p:cNvSpPr>
          <p:nvPr>
            <p:ph type="body" idx="1"/>
          </p:nvPr>
        </p:nvSpPr>
        <p:spPr>
          <a:xfrm>
            <a:off x="415698" y="2488152"/>
            <a:ext cx="5157787" cy="512322"/>
          </a:xfrm>
        </p:spPr>
        <p:txBody>
          <a:bodyPr/>
          <a:lstStyle/>
          <a:p>
            <a:pPr algn="ctr"/>
            <a:r>
              <a:rPr lang="es-ES" dirty="0"/>
              <a:t>A) Grupos de agricultores organizados </a:t>
            </a:r>
            <a:endParaRPr lang="es-MX" dirty="0"/>
          </a:p>
        </p:txBody>
      </p:sp>
      <p:sp>
        <p:nvSpPr>
          <p:cNvPr id="4" name="Marcador de contenido 3">
            <a:extLst>
              <a:ext uri="{FF2B5EF4-FFF2-40B4-BE49-F238E27FC236}">
                <a16:creationId xmlns:a16="http://schemas.microsoft.com/office/drawing/2014/main" id="{50A0C34F-365E-4529-85A1-76FB90A8EC51}"/>
              </a:ext>
            </a:extLst>
          </p:cNvPr>
          <p:cNvSpPr>
            <a:spLocks noGrp="1"/>
          </p:cNvSpPr>
          <p:nvPr>
            <p:ph sz="half" idx="2"/>
          </p:nvPr>
        </p:nvSpPr>
        <p:spPr>
          <a:xfrm>
            <a:off x="415698" y="3549511"/>
            <a:ext cx="5157787" cy="1955939"/>
          </a:xfrm>
        </p:spPr>
        <p:txBody>
          <a:bodyPr>
            <a:normAutofit fontScale="85000" lnSpcReduction="20000"/>
          </a:bodyPr>
          <a:lstStyle/>
          <a:p>
            <a:r>
              <a:rPr lang="es-ES" dirty="0"/>
              <a:t>La cooperativa/asociación/federación opera el Sistema de Control Interno.</a:t>
            </a:r>
          </a:p>
          <a:p>
            <a:r>
              <a:rPr lang="es-ES" dirty="0"/>
              <a:t>Los cultivos más importantes de los grupos organizados son el café y el cacao.</a:t>
            </a:r>
            <a:endParaRPr lang="es-MX" dirty="0"/>
          </a:p>
        </p:txBody>
      </p:sp>
      <p:sp>
        <p:nvSpPr>
          <p:cNvPr id="5" name="Marcador de texto 4">
            <a:extLst>
              <a:ext uri="{FF2B5EF4-FFF2-40B4-BE49-F238E27FC236}">
                <a16:creationId xmlns:a16="http://schemas.microsoft.com/office/drawing/2014/main" id="{2C390917-948D-4FCD-96F5-D4B17D88BAF8}"/>
              </a:ext>
            </a:extLst>
          </p:cNvPr>
          <p:cNvSpPr>
            <a:spLocks noGrp="1"/>
          </p:cNvSpPr>
          <p:nvPr>
            <p:ph type="body" sz="quarter" idx="3"/>
          </p:nvPr>
        </p:nvSpPr>
        <p:spPr>
          <a:xfrm>
            <a:off x="5224836" y="2499169"/>
            <a:ext cx="5129208" cy="823912"/>
          </a:xfrm>
        </p:spPr>
        <p:txBody>
          <a:bodyPr/>
          <a:lstStyle/>
          <a:p>
            <a:pPr marL="534988" indent="-534988" algn="ctr"/>
            <a:r>
              <a:rPr lang="es-MX" dirty="0"/>
              <a:t>B) Grupo gestionado por  Procesador/Exportador</a:t>
            </a:r>
          </a:p>
        </p:txBody>
      </p:sp>
      <p:sp>
        <p:nvSpPr>
          <p:cNvPr id="6" name="Marcador de contenido 5">
            <a:extLst>
              <a:ext uri="{FF2B5EF4-FFF2-40B4-BE49-F238E27FC236}">
                <a16:creationId xmlns:a16="http://schemas.microsoft.com/office/drawing/2014/main" id="{7427233B-40D1-4FF6-B854-0879236531AA}"/>
              </a:ext>
            </a:extLst>
          </p:cNvPr>
          <p:cNvSpPr>
            <a:spLocks noGrp="1"/>
          </p:cNvSpPr>
          <p:nvPr>
            <p:ph sz="quarter" idx="4"/>
          </p:nvPr>
        </p:nvSpPr>
        <p:spPr>
          <a:xfrm>
            <a:off x="6197603" y="3495161"/>
            <a:ext cx="5183188" cy="2997713"/>
          </a:xfrm>
        </p:spPr>
        <p:txBody>
          <a:bodyPr>
            <a:normAutofit fontScale="85000" lnSpcReduction="20000"/>
          </a:bodyPr>
          <a:lstStyle/>
          <a:p>
            <a:r>
              <a:rPr lang="es-ES" dirty="0"/>
              <a:t>Un procesador/exportador establece y administra un grupo de unidades de producción afiliadas mediante la firma de contratos con pequeñas unidades de producción locales para producir y suministrar cultivos orgánicos</a:t>
            </a:r>
          </a:p>
          <a:p>
            <a:r>
              <a:rPr lang="es-ES" dirty="0"/>
              <a:t>El procesador/exportador entrena a los agricultores en la producción orgánica y opera el Sistema de Control Interno.</a:t>
            </a:r>
            <a:endParaRPr lang="es-MX" dirty="0"/>
          </a:p>
        </p:txBody>
      </p:sp>
      <p:pic>
        <p:nvPicPr>
          <p:cNvPr id="7" name="Imagen 6" descr="Imagen que contiene señal, dibujo&#10;&#10;Descripción generada automáticamente">
            <a:extLst>
              <a:ext uri="{FF2B5EF4-FFF2-40B4-BE49-F238E27FC236}">
                <a16:creationId xmlns:a16="http://schemas.microsoft.com/office/drawing/2014/main" id="{4C4A72D0-34A6-4146-8C08-E7DD0F03C0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685" y="365125"/>
            <a:ext cx="1045029" cy="1033063"/>
          </a:xfrm>
          <a:prstGeom prst="rect">
            <a:avLst/>
          </a:prstGeom>
        </p:spPr>
      </p:pic>
      <p:pic>
        <p:nvPicPr>
          <p:cNvPr id="8" name="Imagen 7" descr="Imagen que contiene dibujo&#10;&#10;Descripción generada automáticamente">
            <a:extLst>
              <a:ext uri="{FF2B5EF4-FFF2-40B4-BE49-F238E27FC236}">
                <a16:creationId xmlns:a16="http://schemas.microsoft.com/office/drawing/2014/main" id="{30D8FA79-079D-4D62-8CFF-CB77EF3B0C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9810" y="6189663"/>
            <a:ext cx="1802864" cy="277563"/>
          </a:xfrm>
          <a:prstGeom prst="rect">
            <a:avLst/>
          </a:prstGeom>
        </p:spPr>
      </p:pic>
      <p:sp>
        <p:nvSpPr>
          <p:cNvPr id="10" name="Marcador de contenido 2">
            <a:extLst>
              <a:ext uri="{FF2B5EF4-FFF2-40B4-BE49-F238E27FC236}">
                <a16:creationId xmlns:a16="http://schemas.microsoft.com/office/drawing/2014/main" id="{3B7EEE5C-F51E-4D75-AC28-77A80D1D2C1D}"/>
              </a:ext>
            </a:extLst>
          </p:cNvPr>
          <p:cNvSpPr txBox="1">
            <a:spLocks/>
          </p:cNvSpPr>
          <p:nvPr/>
        </p:nvSpPr>
        <p:spPr>
          <a:xfrm>
            <a:off x="315685" y="1988813"/>
            <a:ext cx="10515600" cy="755500"/>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s-ES" b="0" dirty="0"/>
              <a:t>De acuerdo a IFOAM (2019) los grupos de pequeños operadores existentes se pueden clasificar en dos tipos de organizaciones: </a:t>
            </a:r>
          </a:p>
          <a:p>
            <a:endParaRPr lang="es-MX" b="0" dirty="0"/>
          </a:p>
        </p:txBody>
      </p:sp>
    </p:spTree>
    <p:extLst>
      <p:ext uri="{BB962C8B-B14F-4D97-AF65-F5344CB8AC3E}">
        <p14:creationId xmlns:p14="http://schemas.microsoft.com/office/powerpoint/2010/main" val="2830493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7CCA057-9510-4F0E-ACF5-1088E44D9604}"/>
              </a:ext>
            </a:extLst>
          </p:cNvPr>
          <p:cNvSpPr>
            <a:spLocks noGrp="1"/>
          </p:cNvSpPr>
          <p:nvPr>
            <p:ph idx="1"/>
          </p:nvPr>
        </p:nvSpPr>
        <p:spPr>
          <a:xfrm>
            <a:off x="299614" y="1747987"/>
            <a:ext cx="11182471" cy="5110013"/>
          </a:xfrm>
        </p:spPr>
        <p:txBody>
          <a:bodyPr>
            <a:normAutofit fontScale="92500"/>
          </a:bodyPr>
          <a:lstStyle/>
          <a:p>
            <a:pPr>
              <a:spcBef>
                <a:spcPts val="1800"/>
              </a:spcBef>
            </a:pPr>
            <a:r>
              <a:rPr lang="es-ES" sz="3900" dirty="0"/>
              <a:t>Poco menos de la mitad de todos los cultivos de grupos orgánicos están certificadas en grupos manejados como Procesadores/Exportadores privados</a:t>
            </a:r>
            <a:r>
              <a:rPr lang="es-ES" sz="3900" dirty="0">
                <a:solidFill>
                  <a:srgbClr val="FF0000"/>
                </a:solidFill>
              </a:rPr>
              <a:t> </a:t>
            </a:r>
            <a:r>
              <a:rPr lang="es-ES" sz="3900" i="1" dirty="0">
                <a:solidFill>
                  <a:schemeClr val="bg2">
                    <a:lumMod val="50000"/>
                  </a:schemeClr>
                </a:solidFill>
              </a:rPr>
              <a:t>(IFOAM,2019)</a:t>
            </a:r>
          </a:p>
          <a:p>
            <a:pPr>
              <a:spcBef>
                <a:spcPts val="1800"/>
              </a:spcBef>
            </a:pPr>
            <a:r>
              <a:rPr lang="es-ES" sz="3900" dirty="0"/>
              <a:t> Muchos grupos certificados son federaciones de cooperativas (cooperativas de 2º grado). </a:t>
            </a:r>
            <a:r>
              <a:rPr lang="es-ES" sz="3900" i="1" dirty="0">
                <a:solidFill>
                  <a:schemeClr val="bg2">
                    <a:lumMod val="50000"/>
                  </a:schemeClr>
                </a:solidFill>
              </a:rPr>
              <a:t>(IFOAM,2019)</a:t>
            </a:r>
          </a:p>
          <a:p>
            <a:pPr>
              <a:spcBef>
                <a:spcPts val="1800"/>
              </a:spcBef>
            </a:pPr>
            <a:r>
              <a:rPr lang="es-ES" sz="3900" dirty="0"/>
              <a:t>La mayoría de los grupos tienen productores orgánicos, en transición</a:t>
            </a:r>
            <a:r>
              <a:rPr lang="es-ES" sz="3900" i="1" dirty="0">
                <a:solidFill>
                  <a:schemeClr val="bg2">
                    <a:lumMod val="50000"/>
                  </a:schemeClr>
                </a:solidFill>
              </a:rPr>
              <a:t> </a:t>
            </a:r>
            <a:r>
              <a:rPr lang="es-ES" sz="3900" dirty="0"/>
              <a:t>y convencionales. </a:t>
            </a:r>
            <a:r>
              <a:rPr lang="es-ES" sz="3900" i="1" dirty="0">
                <a:solidFill>
                  <a:schemeClr val="bg2">
                    <a:lumMod val="50000"/>
                  </a:schemeClr>
                </a:solidFill>
              </a:rPr>
              <a:t>(IFOAM,2019)</a:t>
            </a:r>
          </a:p>
        </p:txBody>
      </p:sp>
      <p:pic>
        <p:nvPicPr>
          <p:cNvPr id="4" name="Imagen 3" descr="Imagen que contiene señal, dibujo&#10;&#10;Descripción generada automáticamente">
            <a:extLst>
              <a:ext uri="{FF2B5EF4-FFF2-40B4-BE49-F238E27FC236}">
                <a16:creationId xmlns:a16="http://schemas.microsoft.com/office/drawing/2014/main" id="{C2E8929F-D537-4C19-9996-B15F3744B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685" y="365125"/>
            <a:ext cx="1045029" cy="1033063"/>
          </a:xfrm>
          <a:prstGeom prst="rect">
            <a:avLst/>
          </a:pr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
        <p:nvSpPr>
          <p:cNvPr id="8" name="Título 1">
            <a:extLst>
              <a:ext uri="{FF2B5EF4-FFF2-40B4-BE49-F238E27FC236}">
                <a16:creationId xmlns:a16="http://schemas.microsoft.com/office/drawing/2014/main" id="{51B3B660-68F3-411D-B0AB-2AB72857FFE2}"/>
              </a:ext>
            </a:extLst>
          </p:cNvPr>
          <p:cNvSpPr txBox="1">
            <a:spLocks/>
          </p:cNvSpPr>
          <p:nvPr/>
        </p:nvSpPr>
        <p:spPr>
          <a:xfrm>
            <a:off x="1546282" y="490479"/>
            <a:ext cx="9780528" cy="823913"/>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b="1" dirty="0"/>
              <a:t>Situación actual Grupos Orgánicos Certificados</a:t>
            </a:r>
            <a:endParaRPr lang="es-MX" b="1" dirty="0"/>
          </a:p>
        </p:txBody>
      </p:sp>
    </p:spTree>
    <p:extLst>
      <p:ext uri="{BB962C8B-B14F-4D97-AF65-F5344CB8AC3E}">
        <p14:creationId xmlns:p14="http://schemas.microsoft.com/office/powerpoint/2010/main" val="4070977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a:extLst>
              <a:ext uri="{FF2B5EF4-FFF2-40B4-BE49-F238E27FC236}">
                <a16:creationId xmlns:a16="http://schemas.microsoft.com/office/drawing/2014/main" id="{7427233B-40D1-4FF6-B854-0879236531AA}"/>
              </a:ext>
            </a:extLst>
          </p:cNvPr>
          <p:cNvSpPr>
            <a:spLocks noGrp="1"/>
          </p:cNvSpPr>
          <p:nvPr>
            <p:ph sz="quarter" idx="4"/>
          </p:nvPr>
        </p:nvSpPr>
        <p:spPr>
          <a:xfrm>
            <a:off x="315685" y="1576348"/>
            <a:ext cx="9780527" cy="4916527"/>
          </a:xfrm>
        </p:spPr>
        <p:txBody>
          <a:bodyPr>
            <a:normAutofit fontScale="92500" lnSpcReduction="10000"/>
          </a:bodyPr>
          <a:lstStyle/>
          <a:p>
            <a:pPr marL="0" indent="0">
              <a:spcBef>
                <a:spcPts val="600"/>
              </a:spcBef>
              <a:spcAft>
                <a:spcPts val="600"/>
              </a:spcAft>
              <a:buNone/>
            </a:pPr>
            <a:r>
              <a:rPr lang="es-ES" sz="3200" b="1" i="1" dirty="0"/>
              <a:t>Requisitos para ser miembros del grupo de certificacion</a:t>
            </a:r>
          </a:p>
          <a:p>
            <a:pPr>
              <a:spcBef>
                <a:spcPts val="600"/>
              </a:spcBef>
              <a:spcAft>
                <a:spcPts val="600"/>
              </a:spcAft>
            </a:pPr>
            <a:r>
              <a:rPr lang="es-ES" sz="3200" dirty="0"/>
              <a:t>En principio solo Pequeños Productores pueden ser miembros del grupo para la “certificacion grupal”. </a:t>
            </a:r>
          </a:p>
          <a:p>
            <a:pPr>
              <a:spcBef>
                <a:spcPts val="600"/>
              </a:spcBef>
              <a:spcAft>
                <a:spcPts val="600"/>
              </a:spcAft>
            </a:pPr>
            <a:r>
              <a:rPr lang="es-ES" sz="3200" dirty="0"/>
              <a:t>Unidades de producción mas grandes (costo de la certificacion, menor 2% de la facturación total) pueden ser parte del grupo pero deber ser inspeccionadas anualmente por el Organismo de Certificacion. Mismo caso para Procesadores o Exportadores. </a:t>
            </a:r>
          </a:p>
          <a:p>
            <a:pPr>
              <a:spcBef>
                <a:spcPts val="600"/>
              </a:spcBef>
              <a:spcAft>
                <a:spcPts val="600"/>
              </a:spcAft>
            </a:pPr>
            <a:r>
              <a:rPr lang="es-ES" sz="3200" dirty="0"/>
              <a:t>Los Productores del grupo deben aplicar sistemas de producción similares y las unidades de producción deben tener proximidad geográfica. </a:t>
            </a:r>
          </a:p>
          <a:p>
            <a:pPr marL="0" indent="0">
              <a:spcBef>
                <a:spcPts val="600"/>
              </a:spcBef>
              <a:spcAft>
                <a:spcPts val="600"/>
              </a:spcAft>
              <a:buNone/>
            </a:pPr>
            <a:endParaRPr lang="es-MX" sz="3200" dirty="0"/>
          </a:p>
        </p:txBody>
      </p:sp>
      <p:pic>
        <p:nvPicPr>
          <p:cNvPr id="7" name="Imagen 6" descr="Imagen que contiene señal, dibujo&#10;&#10;Descripción generada automáticamente">
            <a:extLst>
              <a:ext uri="{FF2B5EF4-FFF2-40B4-BE49-F238E27FC236}">
                <a16:creationId xmlns:a16="http://schemas.microsoft.com/office/drawing/2014/main" id="{4C4A72D0-34A6-4146-8C08-E7DD0F03C0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685" y="365125"/>
            <a:ext cx="1045029" cy="1033063"/>
          </a:xfrm>
          <a:prstGeom prst="rect">
            <a:avLst/>
          </a:prstGeom>
        </p:spPr>
      </p:pic>
      <p:pic>
        <p:nvPicPr>
          <p:cNvPr id="8" name="Imagen 7" descr="Imagen que contiene dibujo&#10;&#10;Descripción generada automáticamente">
            <a:extLst>
              <a:ext uri="{FF2B5EF4-FFF2-40B4-BE49-F238E27FC236}">
                <a16:creationId xmlns:a16="http://schemas.microsoft.com/office/drawing/2014/main" id="{30D8FA79-079D-4D62-8CFF-CB77EF3B0C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9810" y="6189663"/>
            <a:ext cx="1802864" cy="277563"/>
          </a:xfrm>
          <a:prstGeom prst="rect">
            <a:avLst/>
          </a:prstGeom>
        </p:spPr>
      </p:pic>
      <p:sp>
        <p:nvSpPr>
          <p:cNvPr id="9" name="Título 1">
            <a:extLst>
              <a:ext uri="{FF2B5EF4-FFF2-40B4-BE49-F238E27FC236}">
                <a16:creationId xmlns:a16="http://schemas.microsoft.com/office/drawing/2014/main" id="{6B8BF5B4-9DF8-482E-851F-2168741F4E11}"/>
              </a:ext>
            </a:extLst>
          </p:cNvPr>
          <p:cNvSpPr txBox="1">
            <a:spLocks/>
          </p:cNvSpPr>
          <p:nvPr/>
        </p:nvSpPr>
        <p:spPr>
          <a:xfrm>
            <a:off x="1534708" y="469699"/>
            <a:ext cx="9780528" cy="82391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b="1" dirty="0"/>
              <a:t>Regulación Actual Vigente </a:t>
            </a:r>
            <a:br>
              <a:rPr lang="es-ES" b="1" dirty="0"/>
            </a:br>
            <a:r>
              <a:rPr lang="es-ES" sz="2700" i="1" dirty="0">
                <a:solidFill>
                  <a:schemeClr val="bg2">
                    <a:lumMod val="50000"/>
                  </a:schemeClr>
                </a:solidFill>
              </a:rPr>
              <a:t>Reglamento CE No. 834/2007, CE No. 889/2008, </a:t>
            </a:r>
            <a:r>
              <a:rPr lang="es-MX" sz="2900" i="1" dirty="0">
                <a:solidFill>
                  <a:schemeClr val="bg2">
                    <a:lumMod val="50000"/>
                  </a:schemeClr>
                </a:solidFill>
              </a:rPr>
              <a:t>AGRI/03-64290/2003</a:t>
            </a:r>
            <a:endParaRPr lang="es-MX" b="1" i="1" dirty="0">
              <a:solidFill>
                <a:schemeClr val="bg2">
                  <a:lumMod val="50000"/>
                </a:schemeClr>
              </a:solidFill>
            </a:endParaRPr>
          </a:p>
        </p:txBody>
      </p:sp>
    </p:spTree>
    <p:extLst>
      <p:ext uri="{BB962C8B-B14F-4D97-AF65-F5344CB8AC3E}">
        <p14:creationId xmlns:p14="http://schemas.microsoft.com/office/powerpoint/2010/main" val="1603034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a:extLst>
              <a:ext uri="{FF2B5EF4-FFF2-40B4-BE49-F238E27FC236}">
                <a16:creationId xmlns:a16="http://schemas.microsoft.com/office/drawing/2014/main" id="{7427233B-40D1-4FF6-B854-0879236531AA}"/>
              </a:ext>
            </a:extLst>
          </p:cNvPr>
          <p:cNvSpPr>
            <a:spLocks noGrp="1"/>
          </p:cNvSpPr>
          <p:nvPr>
            <p:ph sz="quarter" idx="4"/>
          </p:nvPr>
        </p:nvSpPr>
        <p:spPr>
          <a:xfrm>
            <a:off x="315685" y="1646318"/>
            <a:ext cx="9780527" cy="4147457"/>
          </a:xfrm>
        </p:spPr>
        <p:txBody>
          <a:bodyPr>
            <a:noAutofit/>
          </a:bodyPr>
          <a:lstStyle/>
          <a:p>
            <a:pPr marL="0" indent="0" algn="just">
              <a:buNone/>
            </a:pPr>
            <a:r>
              <a:rPr lang="es-ES" b="1" i="1" dirty="0"/>
              <a:t>Requisitos para ser miembros del grupo de certificacion</a:t>
            </a:r>
          </a:p>
          <a:p>
            <a:pPr algn="just"/>
            <a:r>
              <a:rPr lang="es-MX" dirty="0"/>
              <a:t>El grupo puede estar organizado por sí mismo o estar estructurado como un grupo de productores afiliados a un Procesador o Exportador. </a:t>
            </a:r>
          </a:p>
          <a:p>
            <a:pPr algn="just"/>
            <a:r>
              <a:rPr lang="es-MX" dirty="0"/>
              <a:t>El grupo de productores debe estar establecido formalmente, basado en acuerdo escritos con sus miembros </a:t>
            </a:r>
            <a:r>
              <a:rPr lang="es-MX" i="1" dirty="0"/>
              <a:t>[No necesariamente legalmente constituido)]. </a:t>
            </a:r>
          </a:p>
          <a:p>
            <a:pPr algn="just"/>
            <a:r>
              <a:rPr lang="es-MX" dirty="0"/>
              <a:t>Para la exportación de productos , el mercadeo de los mismos deben estar a cargo de todo el grupo. </a:t>
            </a:r>
          </a:p>
          <a:p>
            <a:pPr algn="just"/>
            <a:r>
              <a:rPr lang="es-ES" dirty="0"/>
              <a:t>Actualmente no existe un límite en el número de productores en el grupo de certificación</a:t>
            </a:r>
            <a:endParaRPr lang="es-MX" dirty="0"/>
          </a:p>
        </p:txBody>
      </p:sp>
      <p:pic>
        <p:nvPicPr>
          <p:cNvPr id="7" name="Imagen 6" descr="Imagen que contiene señal, dibujo&#10;&#10;Descripción generada automáticamente">
            <a:extLst>
              <a:ext uri="{FF2B5EF4-FFF2-40B4-BE49-F238E27FC236}">
                <a16:creationId xmlns:a16="http://schemas.microsoft.com/office/drawing/2014/main" id="{4C4A72D0-34A6-4146-8C08-E7DD0F03C0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685" y="365125"/>
            <a:ext cx="1045029" cy="1033063"/>
          </a:xfrm>
          <a:prstGeom prst="rect">
            <a:avLst/>
          </a:prstGeom>
        </p:spPr>
      </p:pic>
      <p:pic>
        <p:nvPicPr>
          <p:cNvPr id="8" name="Imagen 7" descr="Imagen que contiene dibujo&#10;&#10;Descripción generada automáticamente">
            <a:extLst>
              <a:ext uri="{FF2B5EF4-FFF2-40B4-BE49-F238E27FC236}">
                <a16:creationId xmlns:a16="http://schemas.microsoft.com/office/drawing/2014/main" id="{30D8FA79-079D-4D62-8CFF-CB77EF3B0C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9810" y="6189663"/>
            <a:ext cx="1802864" cy="277563"/>
          </a:xfrm>
          <a:prstGeom prst="rect">
            <a:avLst/>
          </a:prstGeom>
        </p:spPr>
      </p:pic>
      <p:sp>
        <p:nvSpPr>
          <p:cNvPr id="11" name="Título 1">
            <a:extLst>
              <a:ext uri="{FF2B5EF4-FFF2-40B4-BE49-F238E27FC236}">
                <a16:creationId xmlns:a16="http://schemas.microsoft.com/office/drawing/2014/main" id="{156063D6-EAB6-4D5F-BDC0-BF04484DA45D}"/>
              </a:ext>
            </a:extLst>
          </p:cNvPr>
          <p:cNvSpPr txBox="1">
            <a:spLocks/>
          </p:cNvSpPr>
          <p:nvPr/>
        </p:nvSpPr>
        <p:spPr>
          <a:xfrm>
            <a:off x="1534708" y="469699"/>
            <a:ext cx="9780528" cy="82391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b="1" dirty="0"/>
              <a:t>Regulación Actual Vigente </a:t>
            </a:r>
            <a:br>
              <a:rPr lang="es-ES" b="1" dirty="0"/>
            </a:br>
            <a:r>
              <a:rPr lang="es-ES" sz="2700" i="1" dirty="0">
                <a:solidFill>
                  <a:schemeClr val="bg2">
                    <a:lumMod val="50000"/>
                  </a:schemeClr>
                </a:solidFill>
              </a:rPr>
              <a:t>Reglamento CE No. 834/2007, CE No. 889/2008, </a:t>
            </a:r>
            <a:r>
              <a:rPr lang="es-MX" sz="2900" i="1" dirty="0">
                <a:solidFill>
                  <a:schemeClr val="bg2">
                    <a:lumMod val="50000"/>
                  </a:schemeClr>
                </a:solidFill>
              </a:rPr>
              <a:t>AGRI/03-64290/2003</a:t>
            </a:r>
            <a:endParaRPr lang="es-MX" b="1" i="1" dirty="0">
              <a:solidFill>
                <a:schemeClr val="bg2">
                  <a:lumMod val="50000"/>
                </a:schemeClr>
              </a:solidFill>
            </a:endParaRPr>
          </a:p>
        </p:txBody>
      </p:sp>
    </p:spTree>
    <p:extLst>
      <p:ext uri="{BB962C8B-B14F-4D97-AF65-F5344CB8AC3E}">
        <p14:creationId xmlns:p14="http://schemas.microsoft.com/office/powerpoint/2010/main" val="1520793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7CCA057-9510-4F0E-ACF5-1088E44D9604}"/>
              </a:ext>
            </a:extLst>
          </p:cNvPr>
          <p:cNvSpPr>
            <a:spLocks noGrp="1"/>
          </p:cNvSpPr>
          <p:nvPr>
            <p:ph idx="1"/>
          </p:nvPr>
        </p:nvSpPr>
        <p:spPr>
          <a:xfrm>
            <a:off x="150450" y="1431227"/>
            <a:ext cx="9993086" cy="4726129"/>
          </a:xfrm>
        </p:spPr>
        <p:txBody>
          <a:bodyPr>
            <a:normAutofit/>
          </a:bodyPr>
          <a:lstStyle/>
          <a:p>
            <a:pPr marL="0" indent="0" algn="just">
              <a:buNone/>
            </a:pPr>
            <a:r>
              <a:rPr lang="es-ES" sz="3200" b="1" i="1" dirty="0"/>
              <a:t>Sistema de Control Interno</a:t>
            </a:r>
          </a:p>
          <a:p>
            <a:pPr algn="just"/>
            <a:r>
              <a:rPr lang="es-MX" sz="3200" dirty="0"/>
              <a:t>El Sistema Interno de Control del grupo es un sistema de calidad interno documentado que incluye un acuerdo contractual con cada miembro del grupo.</a:t>
            </a:r>
          </a:p>
          <a:p>
            <a:pPr algn="just"/>
            <a:r>
              <a:rPr lang="es-MX" sz="3200" dirty="0"/>
              <a:t>Los inspectores internos son designados por el grupo para llevar a cabo los controles internos.</a:t>
            </a:r>
          </a:p>
        </p:txBody>
      </p:sp>
      <p:pic>
        <p:nvPicPr>
          <p:cNvPr id="4" name="Imagen 3" descr="Imagen que contiene señal, dibujo&#10;&#10;Descripción generada automáticamente">
            <a:extLst>
              <a:ext uri="{FF2B5EF4-FFF2-40B4-BE49-F238E27FC236}">
                <a16:creationId xmlns:a16="http://schemas.microsoft.com/office/drawing/2014/main" id="{C2E8929F-D537-4C19-9996-B15F3744B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685" y="365125"/>
            <a:ext cx="1045029" cy="1033063"/>
          </a:xfrm>
          <a:prstGeom prst="rect">
            <a:avLst/>
          </a:prstGeom>
        </p:spPr>
      </p:pic>
      <p:pic>
        <p:nvPicPr>
          <p:cNvPr id="5" name="Imagen 4" descr="Imagen que contiene dibujo&#10;&#10;Descripción generada automáticamente">
            <a:extLst>
              <a:ext uri="{FF2B5EF4-FFF2-40B4-BE49-F238E27FC236}">
                <a16:creationId xmlns:a16="http://schemas.microsoft.com/office/drawing/2014/main" id="{2E3F73AC-9FD1-434D-9928-80C17AF3B7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3536" y="6274191"/>
            <a:ext cx="1802864" cy="277563"/>
          </a:xfrm>
          <a:prstGeom prst="rect">
            <a:avLst/>
          </a:prstGeom>
        </p:spPr>
      </p:pic>
      <p:sp>
        <p:nvSpPr>
          <p:cNvPr id="7" name="Título 1">
            <a:extLst>
              <a:ext uri="{FF2B5EF4-FFF2-40B4-BE49-F238E27FC236}">
                <a16:creationId xmlns:a16="http://schemas.microsoft.com/office/drawing/2014/main" id="{C1068062-08C5-4642-A99D-0F7772F31F61}"/>
              </a:ext>
            </a:extLst>
          </p:cNvPr>
          <p:cNvSpPr txBox="1">
            <a:spLocks/>
          </p:cNvSpPr>
          <p:nvPr/>
        </p:nvSpPr>
        <p:spPr>
          <a:xfrm>
            <a:off x="1534708" y="469699"/>
            <a:ext cx="9780528" cy="82391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b="1" dirty="0"/>
              <a:t>Regulación Actual Vigente </a:t>
            </a:r>
            <a:br>
              <a:rPr lang="es-ES" b="1" dirty="0"/>
            </a:br>
            <a:r>
              <a:rPr lang="es-ES" sz="2700" i="1" dirty="0">
                <a:solidFill>
                  <a:schemeClr val="bg2">
                    <a:lumMod val="50000"/>
                  </a:schemeClr>
                </a:solidFill>
              </a:rPr>
              <a:t>Reglamento CE No. 834/2007, CE No. 889/2008, </a:t>
            </a:r>
            <a:r>
              <a:rPr lang="es-MX" sz="2900" i="1" dirty="0">
                <a:solidFill>
                  <a:schemeClr val="bg2">
                    <a:lumMod val="50000"/>
                  </a:schemeClr>
                </a:solidFill>
              </a:rPr>
              <a:t>AGRI/03-64290/2003</a:t>
            </a:r>
            <a:endParaRPr lang="es-MX" b="1" i="1" dirty="0">
              <a:solidFill>
                <a:schemeClr val="bg2">
                  <a:lumMod val="50000"/>
                </a:schemeClr>
              </a:solidFill>
            </a:endParaRPr>
          </a:p>
        </p:txBody>
      </p:sp>
    </p:spTree>
    <p:extLst>
      <p:ext uri="{BB962C8B-B14F-4D97-AF65-F5344CB8AC3E}">
        <p14:creationId xmlns:p14="http://schemas.microsoft.com/office/powerpoint/2010/main" val="4074703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TotalTime>
  <Words>3456</Words>
  <Application>Microsoft Office PowerPoint</Application>
  <PresentationFormat>Panorámica</PresentationFormat>
  <Paragraphs>233</Paragraphs>
  <Slides>35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35</vt:i4>
      </vt:variant>
    </vt:vector>
  </HeadingPairs>
  <TitlesOfParts>
    <vt:vector size="39" baseType="lpstr">
      <vt:lpstr>Arial</vt:lpstr>
      <vt:lpstr>Calibri</vt:lpstr>
      <vt:lpstr>Calibri Light</vt:lpstr>
      <vt:lpstr>Tema de Office</vt:lpstr>
      <vt:lpstr>Taller :  “Riesgos Cambios Certificación Grupal.  Reglamento Orgánico UE 2021” </vt:lpstr>
      <vt:lpstr>Antecedentes  del nuevo  Reglamento Orgánico UE 2021</vt:lpstr>
      <vt:lpstr>Antecedentes</vt:lpstr>
      <vt:lpstr>Antecedentes</vt:lpstr>
      <vt:lpstr>Situación actual Grupos Orgánicos Certificados</vt:lpstr>
      <vt:lpstr>Presentación de PowerPoint</vt:lpstr>
      <vt:lpstr>Presentación de PowerPoint</vt:lpstr>
      <vt:lpstr>Presentación de PowerPoint</vt:lpstr>
      <vt:lpstr>Presentación de PowerPoint</vt:lpstr>
      <vt:lpstr>Presentación de PowerPoint</vt:lpstr>
      <vt:lpstr>Nuevo  Reglamento Orgánico UE  Reglamento UE 2018/848  Entrada en vigor: 01/01/2021</vt:lpstr>
      <vt:lpstr>Reglamento Orgánico UE 2021 (Aprobado)</vt:lpstr>
      <vt:lpstr>Reglamento Orgánico UE 2021 (Aprobado)</vt:lpstr>
      <vt:lpstr>Reglamento Orgánico UE 2021 (Aprobado)</vt:lpstr>
      <vt:lpstr>Reglamento Orgánico UE 2021 (Aprobado)</vt:lpstr>
      <vt:lpstr>Análisis de los  principales cambios  en discusión para la regulación  secundaria para la certificacion  grupal</vt:lpstr>
      <vt:lpstr>1. Miembros de Grupo y Forma </vt:lpstr>
      <vt:lpstr>2. Personalidad jurídica</vt:lpstr>
      <vt:lpstr>3. Dimensión del Grupo de Productores </vt:lpstr>
      <vt:lpstr>3.Dimensión del Grupo de Productores </vt:lpstr>
      <vt:lpstr>4. Evaluaciones por parte del Organismo de Certificacion</vt:lpstr>
      <vt:lpstr>Cálculo de Muestreo de Reinspección</vt:lpstr>
      <vt:lpstr>Ventanas de oportunidad y acciones urgentes de incidencia </vt:lpstr>
      <vt:lpstr>Problemática</vt:lpstr>
      <vt:lpstr>Problemática</vt:lpstr>
      <vt:lpstr>Problemática</vt:lpstr>
      <vt:lpstr>Ventanas de oportunidad</vt:lpstr>
      <vt:lpstr>Posicionamiento SPP</vt:lpstr>
      <vt:lpstr>Posicionamiento SPP; a discusión</vt:lpstr>
      <vt:lpstr>Posicionamiento SPP; a discusión</vt:lpstr>
      <vt:lpstr>Posicionamiento SPP; a discusión</vt:lpstr>
      <vt:lpstr>Posicionamiento SPP; a discusión</vt:lpstr>
      <vt:lpstr>Potenciales Acciones Necesarias</vt:lpstr>
      <vt:lpstr>Potenciales Acciones Necesarias</vt:lpstr>
      <vt:lpstr>Bibliografía consultada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  “Riesgos Cambios Certificación Grupal.  Reglamento Orgánico UE 2021” </dc:title>
  <dc:creator>Responsable de Certificación y Calidad</dc:creator>
  <cp:lastModifiedBy>Responsable de Certificación y Calidad</cp:lastModifiedBy>
  <cp:revision>13</cp:revision>
  <dcterms:created xsi:type="dcterms:W3CDTF">2020-01-14T14:11:10Z</dcterms:created>
  <dcterms:modified xsi:type="dcterms:W3CDTF">2020-01-14T23:51:28Z</dcterms:modified>
</cp:coreProperties>
</file>